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7" d="100"/>
          <a:sy n="107" d="100"/>
        </p:scale>
        <p:origin x="108"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4118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Tema rada je puna naknada štete kod totalne štete na motornim vozilima. Polazim od teze da novčana naknada nije sama sebi cilj, nego zamjena za imovinsko stanje koje bi postojalo da nezgode nije bilo. Član 185 ZOO određuje da je osnovno pravilo uspostavljanje ranijeg stanja.</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Kada to nije moguće ili nije nužno, sud dosuđuje novčanu naknadu. Član 189 ZOO traži da se visina štete određuje prema cijenama u vrijeme donošenja sudske odluke. Član 190 ZOO daje ključni test: oštećeni mora biti doveden u materijalnu situaciju u kojoj bi bio da štete nije bilo. Kod totalne štete to znači da oštećeni mora moći pribaviti vozilo istih ili bitno sličnih karakteristika.</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Zato tržišna vrijednost nije puka kataloška cijena, već realna mogućnost nabavke uporedivog vozila. Jedinstveni kriterijumi mogu pomoći vještaku, ali nisu zakon niti mogu ograničiti pravo oštećenog. Katalog, amortizacija i korekcioni faktori imaju smisla samo ako vode stvarnoj šteti. Ako metodologija daje iznos za koji se na tržištu ne može kupiti uporedivo vozilo, problem je u metodologiji, a ne u zahtjevu oštećenog.</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Formula totalne štete je jednostavna: tržišna vrijednost prije nezgode umanjena za realno ostvarivu vrijednost ostatka. Međutim, oba elementa formule moraju biti tržišno provjerena. Ostatak vozila ne smije biti procijenjen teorijski ako oštećeni taj iznos ne može stvarno ostvariti. Poseban problem je korekcioni faktor ponude i potražnje kada se tretira kao plafon.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Njegova funkcija je da katalošku vrijednost približi tržištu, a ne da tržište ograniči. Predmeti Jovo Nikolić i Geokop pokazuju da sudska praksa prihvata provjeru formalnog obračuna kroz realne tržišne podatke. Sud zato treba pitati da li zbir naknade i vrijednosti ostatka zaista omogućava nabavku uporedivog vozila.</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Ako odgovor nije potvrdan, naknada nije puna bez obzira na to što je obrazac uredno popunjen. Zaključak je da metodologija vrijedi samo dok služi zakonu, jer cilj nije pravilno popuniti tabelu, nego pravilno naknaditi štetu.</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_clean_high_resolution_photorealistic_3d_render.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530352" y="356616"/>
            <a:ext cx="6766560" cy="3090672"/>
          </a:xfrm>
          <a:prstGeom prst="roundRect">
            <a:avLst>
              <a:gd name="adj" fmla="val 4615"/>
            </a:avLst>
          </a:prstGeom>
          <a:solidFill>
            <a:srgbClr val="0B1D35">
              <a:alpha val="90000"/>
            </a:srgbClr>
          </a:solidFill>
          <a:ln w="12700">
            <a:solidFill>
              <a:srgbClr val="FFFFFF">
                <a:alpha val="15000"/>
              </a:srgbClr>
            </a:solidFill>
            <a:prstDash val="solid"/>
          </a:ln>
        </p:spPr>
      </p:sp>
      <p:sp>
        <p:nvSpPr>
          <p:cNvPr id="4" name="Shape 1"/>
          <p:cNvSpPr/>
          <p:nvPr/>
        </p:nvSpPr>
        <p:spPr>
          <a:xfrm>
            <a:off x="594360" y="713232"/>
            <a:ext cx="73152" cy="2377440"/>
          </a:xfrm>
          <a:prstGeom prst="rect">
            <a:avLst/>
          </a:prstGeom>
          <a:solidFill>
            <a:srgbClr val="C7A553"/>
          </a:solidFill>
          <a:ln w="12700">
            <a:solidFill>
              <a:srgbClr val="C7A553">
                <a:alpha val="0"/>
              </a:srgbClr>
            </a:solidFill>
            <a:prstDash val="solid"/>
          </a:ln>
        </p:spPr>
      </p:sp>
      <p:sp>
        <p:nvSpPr>
          <p:cNvPr id="5" name="Text 2"/>
          <p:cNvSpPr/>
          <p:nvPr/>
        </p:nvSpPr>
        <p:spPr>
          <a:xfrm>
            <a:off x="868680" y="609600"/>
            <a:ext cx="6217920" cy="990600"/>
          </a:xfrm>
          <a:prstGeom prst="rect">
            <a:avLst/>
          </a:prstGeom>
          <a:noFill/>
          <a:ln/>
        </p:spPr>
        <p:txBody>
          <a:bodyPr wrap="square" lIns="254" tIns="254" rIns="254" bIns="254" rtlCol="0" anchor="ctr">
            <a:normAutofit/>
          </a:bodyPr>
          <a:lstStyle/>
          <a:p>
            <a:pPr marL="0" indent="0">
              <a:buNone/>
            </a:pPr>
            <a:r>
              <a:rPr lang="en-US" sz="4400" b="1" dirty="0">
                <a:solidFill>
                  <a:srgbClr val="FFFFFF"/>
                </a:solidFill>
                <a:latin typeface="Georgia" pitchFamily="34" charset="0"/>
                <a:ea typeface="Georgia" pitchFamily="34" charset="-122"/>
                <a:cs typeface="Georgia" pitchFamily="34" charset="-120"/>
              </a:rPr>
              <a:t>Puna naknada štete</a:t>
            </a:r>
            <a:endParaRPr lang="en-US" sz="4400" dirty="0"/>
          </a:p>
        </p:txBody>
      </p:sp>
      <p:sp>
        <p:nvSpPr>
          <p:cNvPr id="6" name="Text 3"/>
          <p:cNvSpPr/>
          <p:nvPr/>
        </p:nvSpPr>
        <p:spPr>
          <a:xfrm>
            <a:off x="896112" y="1691639"/>
            <a:ext cx="6035040" cy="1912173"/>
          </a:xfrm>
          <a:prstGeom prst="rect">
            <a:avLst/>
          </a:prstGeom>
          <a:noFill/>
          <a:ln/>
        </p:spPr>
        <p:txBody>
          <a:bodyPr wrap="square" lIns="762" tIns="762" rIns="762" bIns="762" rtlCol="0" anchor="ctr">
            <a:normAutofit/>
          </a:bodyPr>
          <a:lstStyle/>
          <a:p>
            <a:pPr marL="0" indent="0">
              <a:buNone/>
            </a:pPr>
            <a:r>
              <a:rPr lang="en-US" sz="2800" dirty="0">
                <a:solidFill>
                  <a:srgbClr val="FFFFFF"/>
                </a:solidFill>
                <a:latin typeface="Arial" pitchFamily="34" charset="0"/>
                <a:ea typeface="Arial" pitchFamily="34" charset="-122"/>
                <a:cs typeface="Arial" pitchFamily="34" charset="-120"/>
              </a:rPr>
              <a:t>Metodologija procjene mora služiti zakonu</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Totalna šteta na vozilu i tržišna vrijednost</a:t>
            </a:r>
            <a:endParaRPr lang="en-US" sz="2800" dirty="0"/>
          </a:p>
        </p:txBody>
      </p:sp>
      <p:sp>
        <p:nvSpPr>
          <p:cNvPr id="7" name="Text 4"/>
          <p:cNvSpPr/>
          <p:nvPr/>
        </p:nvSpPr>
        <p:spPr>
          <a:xfrm>
            <a:off x="11292840" y="6272784"/>
            <a:ext cx="320040" cy="320040"/>
          </a:xfrm>
          <a:prstGeom prst="rect">
            <a:avLst/>
          </a:prstGeom>
          <a:noFill/>
          <a:ln/>
        </p:spPr>
        <p:txBody>
          <a:bodyPr wrap="square" lIns="0" tIns="0" rIns="0" bIns="0" rtlCol="0" anchor="ctr"/>
          <a:lstStyle/>
          <a:p>
            <a:pPr marL="0" indent="0" algn="ctr">
              <a:buNone/>
            </a:pPr>
            <a:r>
              <a:rPr lang="en-US" sz="2400" b="1" dirty="0">
                <a:solidFill>
                  <a:srgbClr val="EAF1F7"/>
                </a:solidFill>
                <a:latin typeface="Arial" pitchFamily="34" charset="0"/>
                <a:ea typeface="Arial" pitchFamily="34" charset="-122"/>
                <a:cs typeface="Arial" pitchFamily="34" charset="-120"/>
              </a:rPr>
              <a:t>1</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a_photorealistic_professional_concept_scene_in_co.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566928" y="594360"/>
            <a:ext cx="6995160" cy="5303520"/>
          </a:xfrm>
          <a:prstGeom prst="roundRect">
            <a:avLst>
              <a:gd name="adj" fmla="val 2069"/>
            </a:avLst>
          </a:prstGeom>
          <a:solidFill>
            <a:srgbClr val="0B1D35">
              <a:alpha val="88000"/>
            </a:srgbClr>
          </a:solidFill>
          <a:ln w="12700">
            <a:solidFill>
              <a:srgbClr val="FFFFFF">
                <a:alpha val="15000"/>
              </a:srgbClr>
            </a:solidFill>
            <a:prstDash val="solid"/>
          </a:ln>
        </p:spPr>
      </p:sp>
      <p:sp>
        <p:nvSpPr>
          <p:cNvPr id="4" name="Shape 1"/>
          <p:cNvSpPr/>
          <p:nvPr/>
        </p:nvSpPr>
        <p:spPr>
          <a:xfrm>
            <a:off x="566928" y="594360"/>
            <a:ext cx="73152" cy="5303520"/>
          </a:xfrm>
          <a:prstGeom prst="rect">
            <a:avLst/>
          </a:prstGeom>
          <a:solidFill>
            <a:srgbClr val="C7A553"/>
          </a:solidFill>
          <a:ln w="12700">
            <a:solidFill>
              <a:srgbClr val="C7A553">
                <a:alpha val="0"/>
              </a:srgbClr>
            </a:solidFill>
            <a:prstDash val="solid"/>
          </a:ln>
        </p:spPr>
      </p:sp>
      <p:sp>
        <p:nvSpPr>
          <p:cNvPr id="5" name="Text 2"/>
          <p:cNvSpPr/>
          <p:nvPr/>
        </p:nvSpPr>
        <p:spPr>
          <a:xfrm>
            <a:off x="868680" y="896112"/>
            <a:ext cx="6400800" cy="640080"/>
          </a:xfrm>
          <a:prstGeom prst="rect">
            <a:avLst/>
          </a:prstGeom>
          <a:noFill/>
          <a:ln/>
        </p:spPr>
        <p:txBody>
          <a:bodyPr wrap="square" lIns="254" tIns="254" rIns="254" bIns="254" rtlCol="0" anchor="ctr">
            <a:normAutofit/>
          </a:bodyPr>
          <a:lstStyle/>
          <a:p>
            <a:pPr marL="0" indent="0">
              <a:buNone/>
            </a:pPr>
            <a:r>
              <a:rPr lang="en-US" sz="3600" b="1" dirty="0">
                <a:solidFill>
                  <a:srgbClr val="FFFFFF"/>
                </a:solidFill>
                <a:latin typeface="Georgia" pitchFamily="34" charset="0"/>
                <a:ea typeface="Georgia" pitchFamily="34" charset="-122"/>
                <a:cs typeface="Georgia" pitchFamily="34" charset="-120"/>
              </a:rPr>
              <a:t>Pravni test pune naknade</a:t>
            </a:r>
            <a:endParaRPr lang="en-US" sz="3600" dirty="0"/>
          </a:p>
        </p:txBody>
      </p:sp>
      <p:sp>
        <p:nvSpPr>
          <p:cNvPr id="6" name="Text 3"/>
          <p:cNvSpPr/>
          <p:nvPr/>
        </p:nvSpPr>
        <p:spPr>
          <a:xfrm>
            <a:off x="914400" y="1828800"/>
            <a:ext cx="6309360" cy="2468880"/>
          </a:xfrm>
          <a:prstGeom prst="rect">
            <a:avLst/>
          </a:prstGeom>
          <a:noFill/>
          <a:ln/>
        </p:spPr>
        <p:txBody>
          <a:bodyPr wrap="square" lIns="762" tIns="762" rIns="762" bIns="762" rtlCol="0" anchor="ctr">
            <a:normAutofit/>
          </a:bodyPr>
          <a:lstStyle/>
          <a:p>
            <a:pPr marL="0" indent="0">
              <a:buNone/>
            </a:pPr>
            <a:r>
              <a:rPr lang="en-US" sz="2800" dirty="0">
                <a:solidFill>
                  <a:srgbClr val="FFFFFF"/>
                </a:solidFill>
                <a:latin typeface="Arial" pitchFamily="34" charset="0"/>
                <a:ea typeface="Arial" pitchFamily="34" charset="-122"/>
                <a:cs typeface="Arial" pitchFamily="34" charset="-120"/>
              </a:rPr>
              <a:t>• </a:t>
            </a:r>
            <a:r>
              <a:rPr lang="sr-Latn-BA" sz="2800" dirty="0">
                <a:solidFill>
                  <a:srgbClr val="FFFFFF"/>
                </a:solidFill>
                <a:latin typeface="Arial" pitchFamily="34" charset="0"/>
                <a:ea typeface="Arial" pitchFamily="34" charset="-122"/>
                <a:cs typeface="Arial" pitchFamily="34" charset="-120"/>
              </a:rPr>
              <a:t>član </a:t>
            </a:r>
            <a:r>
              <a:rPr lang="en-US" sz="2800" dirty="0">
                <a:solidFill>
                  <a:srgbClr val="FFFFFF"/>
                </a:solidFill>
                <a:latin typeface="Arial" pitchFamily="34" charset="0"/>
                <a:ea typeface="Arial" pitchFamily="34" charset="-122"/>
                <a:cs typeface="Arial" pitchFamily="34" charset="-120"/>
              </a:rPr>
              <a:t>185: ranije stanje</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 </a:t>
            </a:r>
            <a:r>
              <a:rPr lang="sr-Latn-BA" sz="2800" dirty="0">
                <a:solidFill>
                  <a:srgbClr val="FFFFFF"/>
                </a:solidFill>
                <a:latin typeface="Arial" pitchFamily="34" charset="0"/>
                <a:ea typeface="Arial" pitchFamily="34" charset="-122"/>
                <a:cs typeface="Arial" pitchFamily="34" charset="-120"/>
              </a:rPr>
              <a:t>član </a:t>
            </a:r>
            <a:r>
              <a:rPr lang="en-US" sz="2800" dirty="0">
                <a:solidFill>
                  <a:srgbClr val="FFFFFF"/>
                </a:solidFill>
                <a:latin typeface="Arial" pitchFamily="34" charset="0"/>
                <a:ea typeface="Arial" pitchFamily="34" charset="-122"/>
                <a:cs typeface="Arial" pitchFamily="34" charset="-120"/>
              </a:rPr>
              <a:t>189: cijene u vrijeme odluke</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 </a:t>
            </a:r>
            <a:r>
              <a:rPr lang="sr-Latn-BA" sz="2800" dirty="0">
                <a:solidFill>
                  <a:srgbClr val="FFFFFF"/>
                </a:solidFill>
                <a:latin typeface="Arial" pitchFamily="34" charset="0"/>
                <a:ea typeface="Arial" pitchFamily="34" charset="-122"/>
                <a:cs typeface="Arial" pitchFamily="34" charset="-120"/>
              </a:rPr>
              <a:t>član </a:t>
            </a:r>
            <a:r>
              <a:rPr lang="en-US" sz="2800" dirty="0">
                <a:solidFill>
                  <a:srgbClr val="FFFFFF"/>
                </a:solidFill>
                <a:latin typeface="Arial" pitchFamily="34" charset="0"/>
                <a:ea typeface="Arial" pitchFamily="34" charset="-122"/>
                <a:cs typeface="Arial" pitchFamily="34" charset="-120"/>
              </a:rPr>
              <a:t>190: stanje bez štete</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 Test: uporedivo vozilo?</a:t>
            </a:r>
            <a:endParaRPr lang="en-US" sz="2800" dirty="0"/>
          </a:p>
        </p:txBody>
      </p:sp>
      <p:sp>
        <p:nvSpPr>
          <p:cNvPr id="7" name="Text 4"/>
          <p:cNvSpPr/>
          <p:nvPr/>
        </p:nvSpPr>
        <p:spPr>
          <a:xfrm>
            <a:off x="11292840" y="6272784"/>
            <a:ext cx="320040" cy="320040"/>
          </a:xfrm>
          <a:prstGeom prst="rect">
            <a:avLst/>
          </a:prstGeom>
          <a:noFill/>
          <a:ln/>
        </p:spPr>
        <p:txBody>
          <a:bodyPr wrap="square" lIns="0" tIns="0" rIns="0" bIns="0" rtlCol="0" anchor="ctr"/>
          <a:lstStyle/>
          <a:p>
            <a:pPr marL="0" indent="0" algn="ctr">
              <a:buNone/>
            </a:pPr>
            <a:r>
              <a:rPr lang="en-US" sz="2400" b="1" dirty="0">
                <a:solidFill>
                  <a:srgbClr val="EAF1F7"/>
                </a:solidFill>
                <a:latin typeface="Arial" pitchFamily="34" charset="0"/>
                <a:ea typeface="Arial" pitchFamily="34" charset="-122"/>
                <a:cs typeface="Arial" pitchFamily="34" charset="-120"/>
              </a:rPr>
              <a:t>2</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a_clean_modern_infographic_style_composite_scene.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5532120" y="685800"/>
            <a:ext cx="5989320" cy="5212080"/>
          </a:xfrm>
          <a:prstGeom prst="roundRect">
            <a:avLst>
              <a:gd name="adj" fmla="val 2105"/>
            </a:avLst>
          </a:prstGeom>
          <a:solidFill>
            <a:srgbClr val="0B1D35">
              <a:alpha val="88000"/>
            </a:srgbClr>
          </a:solidFill>
          <a:ln w="12700">
            <a:solidFill>
              <a:srgbClr val="FFFFFF">
                <a:alpha val="15000"/>
              </a:srgbClr>
            </a:solidFill>
            <a:prstDash val="solid"/>
          </a:ln>
        </p:spPr>
      </p:sp>
      <p:sp>
        <p:nvSpPr>
          <p:cNvPr id="4" name="Shape 1"/>
          <p:cNvSpPr/>
          <p:nvPr/>
        </p:nvSpPr>
        <p:spPr>
          <a:xfrm>
            <a:off x="5532120" y="685800"/>
            <a:ext cx="73152" cy="5212080"/>
          </a:xfrm>
          <a:prstGeom prst="rect">
            <a:avLst/>
          </a:prstGeom>
          <a:solidFill>
            <a:srgbClr val="C7A553"/>
          </a:solidFill>
          <a:ln w="12700">
            <a:solidFill>
              <a:srgbClr val="C7A553">
                <a:alpha val="0"/>
              </a:srgbClr>
            </a:solidFill>
            <a:prstDash val="solid"/>
          </a:ln>
        </p:spPr>
      </p:sp>
      <p:sp>
        <p:nvSpPr>
          <p:cNvPr id="5" name="Text 2"/>
          <p:cNvSpPr/>
          <p:nvPr/>
        </p:nvSpPr>
        <p:spPr>
          <a:xfrm>
            <a:off x="5806440" y="914400"/>
            <a:ext cx="5394960" cy="640080"/>
          </a:xfrm>
          <a:prstGeom prst="rect">
            <a:avLst/>
          </a:prstGeom>
          <a:noFill/>
          <a:ln/>
        </p:spPr>
        <p:txBody>
          <a:bodyPr wrap="square" lIns="254" tIns="254" rIns="254" bIns="254" rtlCol="0" anchor="ctr">
            <a:normAutofit/>
          </a:bodyPr>
          <a:lstStyle/>
          <a:p>
            <a:pPr marL="0" indent="0">
              <a:buNone/>
            </a:pPr>
            <a:r>
              <a:rPr lang="en-US" sz="3400" b="1" dirty="0">
                <a:solidFill>
                  <a:srgbClr val="FFFFFF"/>
                </a:solidFill>
                <a:latin typeface="Georgia" pitchFamily="34" charset="0"/>
                <a:ea typeface="Georgia" pitchFamily="34" charset="-122"/>
                <a:cs typeface="Georgia" pitchFamily="34" charset="-120"/>
              </a:rPr>
              <a:t>Metodologija nije izvor prava</a:t>
            </a:r>
            <a:endParaRPr lang="en-US" sz="3400" dirty="0"/>
          </a:p>
        </p:txBody>
      </p:sp>
      <p:sp>
        <p:nvSpPr>
          <p:cNvPr id="6" name="Text 3"/>
          <p:cNvSpPr/>
          <p:nvPr/>
        </p:nvSpPr>
        <p:spPr>
          <a:xfrm>
            <a:off x="5806440" y="1783080"/>
            <a:ext cx="5303520" cy="3108960"/>
          </a:xfrm>
          <a:prstGeom prst="rect">
            <a:avLst/>
          </a:prstGeom>
          <a:noFill/>
          <a:ln/>
        </p:spPr>
        <p:txBody>
          <a:bodyPr wrap="square" lIns="762" tIns="762" rIns="762" bIns="762" rtlCol="0" anchor="ctr">
            <a:normAutofit/>
          </a:bodyPr>
          <a:lstStyle/>
          <a:p>
            <a:pPr marL="0" indent="0">
              <a:buNone/>
            </a:pPr>
            <a:r>
              <a:rPr lang="en-US" sz="2800" dirty="0">
                <a:solidFill>
                  <a:srgbClr val="FFFFFF"/>
                </a:solidFill>
                <a:latin typeface="Arial" pitchFamily="34" charset="0"/>
                <a:ea typeface="Arial" pitchFamily="34" charset="-122"/>
                <a:cs typeface="Arial" pitchFamily="34" charset="-120"/>
              </a:rPr>
              <a:t>• Dokaz, ne izvor prava</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 Katalog je polazna tačka</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 Korekcije prate tržište</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 Sud cijeni rezultat</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 ZOO ima prednost</a:t>
            </a:r>
            <a:endParaRPr lang="en-US" sz="2800" dirty="0"/>
          </a:p>
        </p:txBody>
      </p:sp>
      <p:sp>
        <p:nvSpPr>
          <p:cNvPr id="7" name="Text 4"/>
          <p:cNvSpPr/>
          <p:nvPr/>
        </p:nvSpPr>
        <p:spPr>
          <a:xfrm>
            <a:off x="11292840" y="6272784"/>
            <a:ext cx="320040" cy="320040"/>
          </a:xfrm>
          <a:prstGeom prst="rect">
            <a:avLst/>
          </a:prstGeom>
          <a:noFill/>
          <a:ln/>
        </p:spPr>
        <p:txBody>
          <a:bodyPr wrap="square" lIns="0" tIns="0" rIns="0" bIns="0" rtlCol="0" anchor="ctr"/>
          <a:lstStyle/>
          <a:p>
            <a:pPr marL="0" indent="0" algn="ctr">
              <a:buNone/>
            </a:pPr>
            <a:r>
              <a:rPr lang="en-US" sz="2400" b="1" dirty="0">
                <a:solidFill>
                  <a:srgbClr val="EAF1F7"/>
                </a:solidFill>
                <a:latin typeface="Arial" pitchFamily="34" charset="0"/>
                <a:ea typeface="Arial" pitchFamily="34" charset="-122"/>
                <a:cs typeface="Arial" pitchFamily="34" charset="-120"/>
              </a:rPr>
              <a:t>3</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8FB"/>
        </a:solidFill>
        <a:effectLst/>
      </p:bgPr>
    </p:bg>
    <p:spTree>
      <p:nvGrpSpPr>
        <p:cNvPr id="1" name=""/>
        <p:cNvGrpSpPr/>
        <p:nvPr/>
      </p:nvGrpSpPr>
      <p:grpSpPr>
        <a:xfrm>
          <a:off x="0" y="0"/>
          <a:ext cx="0" cy="0"/>
          <a:chOff x="0" y="0"/>
          <a:chExt cx="0" cy="0"/>
        </a:xfrm>
      </p:grpSpPr>
      <p:pic>
        <p:nvPicPr>
          <p:cNvPr id="2" name="Image 0" descr="/mnt/data/a_clean_high_resolution_photorealistic_3d_render.png"/>
          <p:cNvPicPr>
            <a:picLocks noChangeAspect="1"/>
          </p:cNvPicPr>
          <p:nvPr/>
        </p:nvPicPr>
        <p:blipFill>
          <a:blip r:embed="rId3"/>
          <a:srcRect l="42000" r="10477"/>
          <a:stretch/>
        </p:blipFill>
        <p:spPr>
          <a:xfrm>
            <a:off x="6400800" y="0"/>
            <a:ext cx="5790895" cy="6858000"/>
          </a:xfrm>
          <a:prstGeom prst="rect">
            <a:avLst/>
          </a:prstGeom>
        </p:spPr>
      </p:pic>
      <p:sp>
        <p:nvSpPr>
          <p:cNvPr id="3" name="Text 0"/>
          <p:cNvSpPr/>
          <p:nvPr/>
        </p:nvSpPr>
        <p:spPr>
          <a:xfrm>
            <a:off x="658368" y="685800"/>
            <a:ext cx="5577840" cy="640080"/>
          </a:xfrm>
          <a:prstGeom prst="rect">
            <a:avLst/>
          </a:prstGeom>
          <a:noFill/>
          <a:ln/>
        </p:spPr>
        <p:txBody>
          <a:bodyPr wrap="square" lIns="254" tIns="254" rIns="254" bIns="254" rtlCol="0" anchor="ctr">
            <a:normAutofit/>
          </a:bodyPr>
          <a:lstStyle/>
          <a:p>
            <a:pPr marL="0" indent="0">
              <a:buNone/>
            </a:pPr>
            <a:r>
              <a:rPr lang="en-US" sz="3800" b="1" dirty="0">
                <a:solidFill>
                  <a:srgbClr val="0B1D35"/>
                </a:solidFill>
                <a:latin typeface="Georgia" pitchFamily="34" charset="0"/>
                <a:ea typeface="Georgia" pitchFamily="34" charset="-122"/>
                <a:cs typeface="Georgia" pitchFamily="34" charset="-120"/>
              </a:rPr>
              <a:t>Formula totalne štete</a:t>
            </a:r>
            <a:endParaRPr lang="en-US" sz="3800" dirty="0"/>
          </a:p>
        </p:txBody>
      </p:sp>
      <p:sp>
        <p:nvSpPr>
          <p:cNvPr id="4" name="Text 1"/>
          <p:cNvSpPr/>
          <p:nvPr/>
        </p:nvSpPr>
        <p:spPr>
          <a:xfrm>
            <a:off x="694944" y="1554480"/>
            <a:ext cx="5303520" cy="822960"/>
          </a:xfrm>
          <a:prstGeom prst="rect">
            <a:avLst/>
          </a:prstGeom>
          <a:noFill/>
          <a:ln/>
        </p:spPr>
        <p:txBody>
          <a:bodyPr wrap="square" lIns="254" tIns="254" rIns="254" bIns="254" rtlCol="0" anchor="ctr"/>
          <a:lstStyle/>
          <a:p>
            <a:pPr marL="0" indent="0">
              <a:buNone/>
            </a:pPr>
            <a:r>
              <a:rPr lang="en-US" sz="4400" b="1" dirty="0">
                <a:solidFill>
                  <a:srgbClr val="174A7C"/>
                </a:solidFill>
                <a:latin typeface="Georgia" pitchFamily="34" charset="0"/>
                <a:ea typeface="Georgia" pitchFamily="34" charset="-122"/>
                <a:cs typeface="Georgia" pitchFamily="34" charset="-120"/>
              </a:rPr>
              <a:t>VŠ = TV - VO</a:t>
            </a:r>
            <a:endParaRPr lang="en-US" sz="4400" dirty="0"/>
          </a:p>
        </p:txBody>
      </p:sp>
      <p:sp>
        <p:nvSpPr>
          <p:cNvPr id="5" name="Text 2"/>
          <p:cNvSpPr/>
          <p:nvPr/>
        </p:nvSpPr>
        <p:spPr>
          <a:xfrm>
            <a:off x="713232" y="2743200"/>
            <a:ext cx="5577840" cy="2560320"/>
          </a:xfrm>
          <a:prstGeom prst="rect">
            <a:avLst/>
          </a:prstGeom>
          <a:noFill/>
          <a:ln/>
        </p:spPr>
        <p:txBody>
          <a:bodyPr wrap="square" lIns="762" tIns="762" rIns="762" bIns="762" rtlCol="0" anchor="ctr">
            <a:normAutofit/>
          </a:bodyPr>
          <a:lstStyle/>
          <a:p>
            <a:pPr marL="0" indent="0">
              <a:buNone/>
            </a:pPr>
            <a:r>
              <a:rPr lang="en-US" sz="2600" dirty="0">
                <a:solidFill>
                  <a:srgbClr val="0B1D35"/>
                </a:solidFill>
                <a:latin typeface="Arial" pitchFamily="34" charset="0"/>
                <a:ea typeface="Arial" pitchFamily="34" charset="-122"/>
                <a:cs typeface="Arial" pitchFamily="34" charset="-120"/>
              </a:rPr>
              <a:t>TV: vrijednost prije nezgode</a:t>
            </a:r>
            <a:endParaRPr lang="en-US" sz="2600" dirty="0"/>
          </a:p>
          <a:p>
            <a:pPr marL="0" indent="0">
              <a:buNone/>
            </a:pPr>
            <a:r>
              <a:rPr lang="en-US" sz="2600" dirty="0">
                <a:solidFill>
                  <a:srgbClr val="0B1D35"/>
                </a:solidFill>
                <a:latin typeface="Arial" pitchFamily="34" charset="0"/>
                <a:ea typeface="Arial" pitchFamily="34" charset="-122"/>
                <a:cs typeface="Arial" pitchFamily="34" charset="-120"/>
              </a:rPr>
              <a:t>VO: ostvariva vrijednost ostatka</a:t>
            </a:r>
            <a:endParaRPr lang="en-US" sz="2600" dirty="0"/>
          </a:p>
          <a:p>
            <a:pPr marL="0" indent="0">
              <a:buNone/>
            </a:pPr>
            <a:r>
              <a:rPr lang="en-US" sz="2600" dirty="0">
                <a:solidFill>
                  <a:srgbClr val="0B1D35"/>
                </a:solidFill>
                <a:latin typeface="Arial" pitchFamily="34" charset="0"/>
                <a:ea typeface="Arial" pitchFamily="34" charset="-122"/>
                <a:cs typeface="Arial" pitchFamily="34" charset="-120"/>
              </a:rPr>
              <a:t>Cilj: nabavka uporedivog vozila</a:t>
            </a:r>
            <a:endParaRPr lang="en-US" sz="2600" dirty="0"/>
          </a:p>
          <a:p>
            <a:pPr marL="0" indent="0">
              <a:buNone/>
            </a:pPr>
            <a:r>
              <a:rPr lang="en-US" sz="2600" dirty="0">
                <a:solidFill>
                  <a:srgbClr val="0B1D35"/>
                </a:solidFill>
                <a:latin typeface="Arial" pitchFamily="34" charset="0"/>
                <a:ea typeface="Arial" pitchFamily="34" charset="-122"/>
                <a:cs typeface="Arial" pitchFamily="34" charset="-120"/>
              </a:rPr>
              <a:t>Bez toga, šteta nije puna</a:t>
            </a:r>
            <a:endParaRPr lang="en-US" sz="2600" dirty="0"/>
          </a:p>
        </p:txBody>
      </p:sp>
      <p:sp>
        <p:nvSpPr>
          <p:cNvPr id="6" name="Text 3"/>
          <p:cNvSpPr/>
          <p:nvPr/>
        </p:nvSpPr>
        <p:spPr>
          <a:xfrm>
            <a:off x="11292840" y="6272784"/>
            <a:ext cx="320040" cy="320040"/>
          </a:xfrm>
          <a:prstGeom prst="rect">
            <a:avLst/>
          </a:prstGeom>
          <a:noFill/>
          <a:ln/>
        </p:spPr>
        <p:txBody>
          <a:bodyPr wrap="square" lIns="0" tIns="0" rIns="0" bIns="0" rtlCol="0" anchor="ctr"/>
          <a:lstStyle/>
          <a:p>
            <a:pPr marL="0" indent="0" algn="ctr">
              <a:buNone/>
            </a:pPr>
            <a:r>
              <a:rPr lang="en-US" sz="2400" b="1" dirty="0">
                <a:solidFill>
                  <a:srgbClr val="EAF1F7"/>
                </a:solidFill>
                <a:latin typeface="Arial" pitchFamily="34" charset="0"/>
                <a:ea typeface="Arial" pitchFamily="34" charset="-122"/>
                <a:cs typeface="Arial" pitchFamily="34" charset="-120"/>
              </a:rPr>
              <a:t>4</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a_clean_professional_high_resolution_conceptual.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40080" y="658368"/>
            <a:ext cx="5897880" cy="5394960"/>
          </a:xfrm>
          <a:prstGeom prst="roundRect">
            <a:avLst>
              <a:gd name="adj" fmla="val 2034"/>
            </a:avLst>
          </a:prstGeom>
          <a:solidFill>
            <a:srgbClr val="0B1D35">
              <a:alpha val="88000"/>
            </a:srgbClr>
          </a:solidFill>
          <a:ln w="12700">
            <a:solidFill>
              <a:srgbClr val="FFFFFF">
                <a:alpha val="15000"/>
              </a:srgbClr>
            </a:solidFill>
            <a:prstDash val="solid"/>
          </a:ln>
        </p:spPr>
      </p:sp>
      <p:sp>
        <p:nvSpPr>
          <p:cNvPr id="4" name="Shape 1"/>
          <p:cNvSpPr/>
          <p:nvPr/>
        </p:nvSpPr>
        <p:spPr>
          <a:xfrm>
            <a:off x="640080" y="658368"/>
            <a:ext cx="73152" cy="5394960"/>
          </a:xfrm>
          <a:prstGeom prst="rect">
            <a:avLst/>
          </a:prstGeom>
          <a:solidFill>
            <a:srgbClr val="C7A553"/>
          </a:solidFill>
          <a:ln w="12700">
            <a:solidFill>
              <a:srgbClr val="C7A553">
                <a:alpha val="0"/>
              </a:srgbClr>
            </a:solidFill>
            <a:prstDash val="solid"/>
          </a:ln>
        </p:spPr>
      </p:sp>
      <p:sp>
        <p:nvSpPr>
          <p:cNvPr id="5" name="Text 2"/>
          <p:cNvSpPr/>
          <p:nvPr/>
        </p:nvSpPr>
        <p:spPr>
          <a:xfrm>
            <a:off x="914400" y="914400"/>
            <a:ext cx="5303520" cy="640080"/>
          </a:xfrm>
          <a:prstGeom prst="rect">
            <a:avLst/>
          </a:prstGeom>
          <a:noFill/>
          <a:ln/>
        </p:spPr>
        <p:txBody>
          <a:bodyPr wrap="square" lIns="254" tIns="254" rIns="254" bIns="254" rtlCol="0" anchor="ctr">
            <a:normAutofit/>
          </a:bodyPr>
          <a:lstStyle/>
          <a:p>
            <a:pPr marL="0" indent="0">
              <a:buNone/>
            </a:pPr>
            <a:r>
              <a:rPr lang="en-US" sz="3400" b="1" dirty="0">
                <a:solidFill>
                  <a:srgbClr val="FFFFFF"/>
                </a:solidFill>
                <a:latin typeface="Georgia" pitchFamily="34" charset="0"/>
                <a:ea typeface="Georgia" pitchFamily="34" charset="-122"/>
                <a:cs typeface="Georgia" pitchFamily="34" charset="-120"/>
              </a:rPr>
              <a:t>Tržište ne trpi plafon</a:t>
            </a:r>
            <a:endParaRPr lang="en-US" sz="3400" dirty="0"/>
          </a:p>
        </p:txBody>
      </p:sp>
      <p:sp>
        <p:nvSpPr>
          <p:cNvPr id="6" name="Text 3"/>
          <p:cNvSpPr/>
          <p:nvPr/>
        </p:nvSpPr>
        <p:spPr>
          <a:xfrm>
            <a:off x="914400" y="1783080"/>
            <a:ext cx="5257800" cy="3383280"/>
          </a:xfrm>
          <a:prstGeom prst="rect">
            <a:avLst/>
          </a:prstGeom>
          <a:noFill/>
          <a:ln/>
        </p:spPr>
        <p:txBody>
          <a:bodyPr wrap="square" lIns="762" tIns="762" rIns="762" bIns="762" rtlCol="0" anchor="ctr">
            <a:normAutofit/>
          </a:bodyPr>
          <a:lstStyle/>
          <a:p>
            <a:pPr marL="0" indent="0">
              <a:buNone/>
            </a:pPr>
            <a:r>
              <a:rPr lang="en-US" sz="2800" dirty="0">
                <a:solidFill>
                  <a:srgbClr val="FFFFFF"/>
                </a:solidFill>
                <a:latin typeface="Arial" pitchFamily="34" charset="0"/>
                <a:ea typeface="Arial" pitchFamily="34" charset="-122"/>
                <a:cs typeface="Arial" pitchFamily="34" charset="-120"/>
              </a:rPr>
              <a:t>• </a:t>
            </a:r>
            <a:r>
              <a:rPr lang="sr-Latn-BA" sz="2800" dirty="0">
                <a:solidFill>
                  <a:srgbClr val="FFFFFF"/>
                </a:solidFill>
                <a:latin typeface="Arial" pitchFamily="34" charset="0"/>
                <a:ea typeface="Arial" pitchFamily="34" charset="-122"/>
                <a:cs typeface="Arial" pitchFamily="34" charset="-120"/>
              </a:rPr>
              <a:t>Korekcioni f</a:t>
            </a:r>
            <a:r>
              <a:rPr lang="en-US" sz="2800" dirty="0" err="1">
                <a:solidFill>
                  <a:srgbClr val="FFFFFF"/>
                </a:solidFill>
                <a:latin typeface="Arial" pitchFamily="34" charset="0"/>
                <a:ea typeface="Arial" pitchFamily="34" charset="-122"/>
                <a:cs typeface="Arial" pitchFamily="34" charset="-120"/>
              </a:rPr>
              <a:t>aktor</a:t>
            </a:r>
            <a:r>
              <a:rPr lang="en-US" sz="2800" dirty="0">
                <a:solidFill>
                  <a:srgbClr val="FFFFFF"/>
                </a:solidFill>
                <a:latin typeface="Arial" pitchFamily="34" charset="0"/>
                <a:ea typeface="Arial" pitchFamily="34" charset="-122"/>
                <a:cs typeface="Arial" pitchFamily="34" charset="-120"/>
              </a:rPr>
              <a:t> n</a:t>
            </a:r>
            <a:r>
              <a:rPr lang="sr-Latn-BA" sz="2800" dirty="0">
                <a:solidFill>
                  <a:srgbClr val="FFFFFF"/>
                </a:solidFill>
                <a:latin typeface="Arial" pitchFamily="34" charset="0"/>
                <a:ea typeface="Arial" pitchFamily="34" charset="-122"/>
                <a:cs typeface="Arial" pitchFamily="34" charset="-120"/>
              </a:rPr>
              <a:t>e smije biti</a:t>
            </a:r>
            <a:r>
              <a:rPr lang="en-US" sz="2800" dirty="0">
                <a:solidFill>
                  <a:srgbClr val="FFFFFF"/>
                </a:solidFill>
                <a:latin typeface="Arial" pitchFamily="34" charset="0"/>
                <a:ea typeface="Arial" pitchFamily="34" charset="-122"/>
                <a:cs typeface="Arial" pitchFamily="34" charset="-120"/>
              </a:rPr>
              <a:t> </a:t>
            </a:r>
            <a:r>
              <a:rPr lang="sr-Latn-BA" sz="2800" dirty="0">
                <a:solidFill>
                  <a:srgbClr val="FFFFFF"/>
                </a:solidFill>
                <a:latin typeface="Arial" pitchFamily="34" charset="0"/>
                <a:ea typeface="Arial" pitchFamily="34" charset="-122"/>
                <a:cs typeface="Arial" pitchFamily="34" charset="-120"/>
              </a:rPr>
              <a:t>ograničenje</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 Katalog se približava tržištu</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 </a:t>
            </a:r>
            <a:r>
              <a:rPr lang="sr-Latn-BA" sz="2800" dirty="0">
                <a:solidFill>
                  <a:srgbClr val="FFFFFF"/>
                </a:solidFill>
                <a:latin typeface="Arial" pitchFamily="34" charset="0"/>
                <a:ea typeface="Arial" pitchFamily="34" charset="-122"/>
                <a:cs typeface="Arial" pitchFamily="34" charset="-120"/>
              </a:rPr>
              <a:t>Presuda 1</a:t>
            </a:r>
            <a:r>
              <a:rPr lang="en-US" sz="2800" dirty="0">
                <a:solidFill>
                  <a:srgbClr val="FFFFFF"/>
                </a:solidFill>
                <a:latin typeface="Arial" pitchFamily="34" charset="0"/>
                <a:ea typeface="Arial" pitchFamily="34" charset="-122"/>
                <a:cs typeface="Arial" pitchFamily="34" charset="-120"/>
              </a:rPr>
              <a:t>: protiv formalizma</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 </a:t>
            </a:r>
            <a:r>
              <a:rPr lang="sr-Latn-BA" sz="2800" dirty="0">
                <a:solidFill>
                  <a:srgbClr val="FFFFFF"/>
                </a:solidFill>
                <a:latin typeface="Arial" pitchFamily="34" charset="0"/>
                <a:ea typeface="Arial" pitchFamily="34" charset="-122"/>
                <a:cs typeface="Arial" pitchFamily="34" charset="-120"/>
              </a:rPr>
              <a:t>Presuda 2</a:t>
            </a:r>
            <a:r>
              <a:rPr lang="en-US" sz="2800" dirty="0">
                <a:solidFill>
                  <a:srgbClr val="FFFFFF"/>
                </a:solidFill>
                <a:latin typeface="Arial" pitchFamily="34" charset="0"/>
                <a:ea typeface="Arial" pitchFamily="34" charset="-122"/>
                <a:cs typeface="Arial" pitchFamily="34" charset="-120"/>
              </a:rPr>
              <a:t>: tržišni pristup</a:t>
            </a:r>
            <a:endParaRPr lang="en-US" sz="2800" dirty="0"/>
          </a:p>
        </p:txBody>
      </p:sp>
      <p:sp>
        <p:nvSpPr>
          <p:cNvPr id="7" name="Text 4"/>
          <p:cNvSpPr/>
          <p:nvPr/>
        </p:nvSpPr>
        <p:spPr>
          <a:xfrm>
            <a:off x="11292840" y="6272784"/>
            <a:ext cx="320040" cy="320040"/>
          </a:xfrm>
          <a:prstGeom prst="rect">
            <a:avLst/>
          </a:prstGeom>
          <a:noFill/>
          <a:ln/>
        </p:spPr>
        <p:txBody>
          <a:bodyPr wrap="square" lIns="0" tIns="0" rIns="0" bIns="0" rtlCol="0" anchor="ctr"/>
          <a:lstStyle/>
          <a:p>
            <a:pPr marL="0" indent="0" algn="ctr">
              <a:buNone/>
            </a:pPr>
            <a:r>
              <a:rPr lang="en-US" sz="2400" b="1" dirty="0">
                <a:solidFill>
                  <a:srgbClr val="EAF1F7"/>
                </a:solidFill>
                <a:latin typeface="Arial" pitchFamily="34" charset="0"/>
                <a:ea typeface="Arial" pitchFamily="34" charset="-122"/>
                <a:cs typeface="Arial" pitchFamily="34" charset="-120"/>
              </a:rPr>
              <a:t>5</a:t>
            </a:r>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D35"/>
        </a:solidFill>
        <a:effectLst/>
      </p:bgPr>
    </p:bg>
    <p:spTree>
      <p:nvGrpSpPr>
        <p:cNvPr id="1" name=""/>
        <p:cNvGrpSpPr/>
        <p:nvPr/>
      </p:nvGrpSpPr>
      <p:grpSpPr>
        <a:xfrm>
          <a:off x="0" y="0"/>
          <a:ext cx="0" cy="0"/>
          <a:chOff x="0" y="0"/>
          <a:chExt cx="0" cy="0"/>
        </a:xfrm>
      </p:grpSpPr>
      <p:pic>
        <p:nvPicPr>
          <p:cNvPr id="2" name="Image 0" descr="/mnt/data/a_clean_modern_infographic_style_composite_scene.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85800" y="658368"/>
            <a:ext cx="6583680" cy="5440680"/>
          </a:xfrm>
          <a:prstGeom prst="roundRect">
            <a:avLst>
              <a:gd name="adj" fmla="val 2017"/>
            </a:avLst>
          </a:prstGeom>
          <a:solidFill>
            <a:srgbClr val="0B1D35">
              <a:alpha val="92000"/>
            </a:srgbClr>
          </a:solidFill>
          <a:ln w="12700">
            <a:solidFill>
              <a:srgbClr val="FFFFFF">
                <a:alpha val="15000"/>
              </a:srgbClr>
            </a:solidFill>
            <a:prstDash val="solid"/>
          </a:ln>
        </p:spPr>
        <p:txBody>
          <a:bodyPr/>
          <a:lstStyle/>
          <a:p>
            <a:endParaRPr lang="sr-Latn-BA" dirty="0"/>
          </a:p>
        </p:txBody>
      </p:sp>
      <p:sp>
        <p:nvSpPr>
          <p:cNvPr id="4" name="Shape 1"/>
          <p:cNvSpPr/>
          <p:nvPr/>
        </p:nvSpPr>
        <p:spPr>
          <a:xfrm>
            <a:off x="685800" y="658368"/>
            <a:ext cx="73152" cy="5440680"/>
          </a:xfrm>
          <a:prstGeom prst="rect">
            <a:avLst/>
          </a:prstGeom>
          <a:solidFill>
            <a:srgbClr val="C7A553"/>
          </a:solidFill>
          <a:ln w="12700">
            <a:solidFill>
              <a:srgbClr val="C7A553">
                <a:alpha val="0"/>
              </a:srgbClr>
            </a:solidFill>
            <a:prstDash val="solid"/>
          </a:ln>
        </p:spPr>
      </p:sp>
      <p:sp>
        <p:nvSpPr>
          <p:cNvPr id="5" name="Text 2"/>
          <p:cNvSpPr/>
          <p:nvPr/>
        </p:nvSpPr>
        <p:spPr>
          <a:xfrm>
            <a:off x="987552" y="914400"/>
            <a:ext cx="6035040" cy="640080"/>
          </a:xfrm>
          <a:prstGeom prst="rect">
            <a:avLst/>
          </a:prstGeom>
          <a:noFill/>
          <a:ln/>
        </p:spPr>
        <p:txBody>
          <a:bodyPr wrap="square" lIns="254" tIns="254" rIns="254" bIns="254" rtlCol="0" anchor="ctr">
            <a:normAutofit/>
          </a:bodyPr>
          <a:lstStyle/>
          <a:p>
            <a:pPr marL="0" indent="0">
              <a:buNone/>
            </a:pPr>
            <a:r>
              <a:rPr lang="en-US" sz="3400" b="1" dirty="0">
                <a:solidFill>
                  <a:srgbClr val="FFFFFF"/>
                </a:solidFill>
                <a:latin typeface="Georgia" pitchFamily="34" charset="0"/>
                <a:ea typeface="Georgia" pitchFamily="34" charset="-122"/>
                <a:cs typeface="Georgia" pitchFamily="34" charset="-120"/>
              </a:rPr>
              <a:t>Standard za sudsku odluku</a:t>
            </a:r>
            <a:endParaRPr lang="en-US" sz="3400" dirty="0"/>
          </a:p>
        </p:txBody>
      </p:sp>
      <p:sp>
        <p:nvSpPr>
          <p:cNvPr id="6" name="Text 3"/>
          <p:cNvSpPr/>
          <p:nvPr/>
        </p:nvSpPr>
        <p:spPr>
          <a:xfrm>
            <a:off x="1005840" y="1783080"/>
            <a:ext cx="5852160" cy="3337560"/>
          </a:xfrm>
          <a:prstGeom prst="rect">
            <a:avLst/>
          </a:prstGeom>
          <a:noFill/>
          <a:ln/>
        </p:spPr>
        <p:txBody>
          <a:bodyPr wrap="square" lIns="762" tIns="762" rIns="762" bIns="762" rtlCol="0" anchor="ctr">
            <a:normAutofit/>
          </a:bodyPr>
          <a:lstStyle/>
          <a:p>
            <a:pPr marL="0" indent="0">
              <a:buNone/>
            </a:pPr>
            <a:r>
              <a:rPr lang="en-US" sz="2800" dirty="0">
                <a:solidFill>
                  <a:srgbClr val="FFFFFF"/>
                </a:solidFill>
                <a:latin typeface="Arial" pitchFamily="34" charset="0"/>
                <a:ea typeface="Arial" pitchFamily="34" charset="-122"/>
                <a:cs typeface="Arial" pitchFamily="34" charset="-120"/>
              </a:rPr>
              <a:t>1. Tržišna vrijednost</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2. Uporedive ponude</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3. Vrijednost ostatka</a:t>
            </a:r>
            <a:endParaRPr lang="en-US" sz="2800" dirty="0"/>
          </a:p>
          <a:p>
            <a:pPr marL="0" indent="0">
              <a:buNone/>
            </a:pPr>
            <a:r>
              <a:rPr lang="en-US" sz="2800" dirty="0">
                <a:solidFill>
                  <a:srgbClr val="FFFFFF"/>
                </a:solidFill>
                <a:latin typeface="Arial" pitchFamily="34" charset="0"/>
                <a:ea typeface="Arial" pitchFamily="34" charset="-122"/>
                <a:cs typeface="Arial" pitchFamily="34" charset="-120"/>
              </a:rPr>
              <a:t>4. Nabavka sličnog vozila?</a:t>
            </a:r>
            <a:endParaRPr lang="en-US" sz="2800" dirty="0"/>
          </a:p>
          <a:p>
            <a:pPr marL="0" indent="0">
              <a:buNone/>
            </a:pPr>
            <a:endParaRPr lang="sr-Latn-BA" sz="2800" dirty="0">
              <a:solidFill>
                <a:srgbClr val="FFFFFF"/>
              </a:solidFill>
              <a:latin typeface="Arial" pitchFamily="34" charset="0"/>
              <a:ea typeface="Arial" pitchFamily="34" charset="-122"/>
              <a:cs typeface="Arial" pitchFamily="34" charset="-120"/>
            </a:endParaRPr>
          </a:p>
          <a:p>
            <a:pPr marL="0" indent="0">
              <a:buNone/>
            </a:pPr>
            <a:r>
              <a:rPr lang="en-US" sz="2800" dirty="0" err="1">
                <a:solidFill>
                  <a:srgbClr val="FFFFFF"/>
                </a:solidFill>
                <a:latin typeface="Arial" pitchFamily="34" charset="0"/>
                <a:ea typeface="Arial" pitchFamily="34" charset="-122"/>
                <a:cs typeface="Arial" pitchFamily="34" charset="-120"/>
              </a:rPr>
              <a:t>Zaključak</a:t>
            </a:r>
            <a:r>
              <a:rPr lang="en-US" sz="2800" dirty="0">
                <a:solidFill>
                  <a:srgbClr val="FFFFFF"/>
                </a:solidFill>
                <a:latin typeface="Arial" pitchFamily="34" charset="0"/>
                <a:ea typeface="Arial" pitchFamily="34" charset="-122"/>
                <a:cs typeface="Arial" pitchFamily="34" charset="-120"/>
              </a:rPr>
              <a:t>: kriterijumi služe zakonu</a:t>
            </a:r>
            <a:endParaRPr lang="en-US" sz="2800" dirty="0"/>
          </a:p>
        </p:txBody>
      </p:sp>
      <p:sp>
        <p:nvSpPr>
          <p:cNvPr id="7" name="Text 4"/>
          <p:cNvSpPr/>
          <p:nvPr/>
        </p:nvSpPr>
        <p:spPr>
          <a:xfrm>
            <a:off x="11292840" y="6272784"/>
            <a:ext cx="320040" cy="320040"/>
          </a:xfrm>
          <a:prstGeom prst="rect">
            <a:avLst/>
          </a:prstGeom>
          <a:noFill/>
          <a:ln/>
        </p:spPr>
        <p:txBody>
          <a:bodyPr wrap="square" lIns="0" tIns="0" rIns="0" bIns="0" rtlCol="0" anchor="ctr"/>
          <a:lstStyle/>
          <a:p>
            <a:pPr marL="0" indent="0" algn="ctr">
              <a:buNone/>
            </a:pPr>
            <a:r>
              <a:rPr lang="en-US" sz="2400" b="1" dirty="0">
                <a:solidFill>
                  <a:srgbClr val="EAF1F7"/>
                </a:solidFill>
                <a:latin typeface="Arial" pitchFamily="34" charset="0"/>
                <a:ea typeface="Arial" pitchFamily="34" charset="-122"/>
                <a:cs typeface="Arial" pitchFamily="34" charset="-120"/>
              </a:rPr>
              <a:t>6</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507</Words>
  <Application>Microsoft Office PowerPoint</Application>
  <PresentationFormat>Široki ekran</PresentationFormat>
  <Paragraphs>50</Paragraphs>
  <Slides>6</Slides>
  <Notes>6</Notes>
  <HiddenSlides>0</HiddenSlides>
  <MMClips>0</MMClips>
  <ScaleCrop>false</ScaleCrop>
  <HeadingPairs>
    <vt:vector size="6" baseType="variant">
      <vt:variant>
        <vt:lpstr>Korišteni fontovi</vt:lpstr>
      </vt:variant>
      <vt:variant>
        <vt:i4>2</vt:i4>
      </vt:variant>
      <vt:variant>
        <vt:lpstr>Tema</vt:lpstr>
      </vt:variant>
      <vt:variant>
        <vt:i4>1</vt:i4>
      </vt:variant>
      <vt:variant>
        <vt:lpstr>Naslovi slajdova</vt:lpstr>
      </vt:variant>
      <vt:variant>
        <vt:i4>6</vt:i4>
      </vt:variant>
    </vt:vector>
  </HeadingPairs>
  <TitlesOfParts>
    <vt:vector size="9" baseType="lpstr">
      <vt:lpstr>Arial</vt:lpstr>
      <vt:lpstr>Georgia</vt:lpstr>
      <vt:lpstr>Office Theme</vt:lpstr>
      <vt:lpstr>PowerPoint prezentacija</vt:lpstr>
      <vt:lpstr>PowerPoint prezentacija</vt:lpstr>
      <vt:lpstr>PowerPoint prezentacija</vt:lpstr>
      <vt:lpstr>PowerPoint prezentacija</vt:lpstr>
      <vt:lpstr>PowerPoint prezentacija</vt:lpstr>
      <vt:lpstr>PowerPoint prezentacija</vt:lpstr>
    </vt:vector>
  </TitlesOfParts>
  <Company>Advokat Dragan Stanisic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Puna naknada stete</dc:title>
  <dc:subject>Puna naknada stete - seminar</dc:subject>
  <dc:creator>Advokat Dragan Stanisic</dc:creator>
  <cp:lastModifiedBy>Advokat</cp:lastModifiedBy>
  <cp:revision>2</cp:revision>
  <dcterms:created xsi:type="dcterms:W3CDTF">2026-05-28T07:48:04Z</dcterms:created>
  <dcterms:modified xsi:type="dcterms:W3CDTF">2026-05-28T08:11:31Z</dcterms:modified>
</cp:coreProperties>
</file>