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7" d="100"/>
          <a:sy n="107" d="100"/>
        </p:scale>
        <p:origin x="108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7002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Uvod: naglasiti razliku između tržišnog naziva “puno kasko” i stvarnog ekonomskog pokrića nakon štete.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Zajednička linija: postugovorne obaveze ne vode same po sebi gubitku prava; potrebna je stvarna šteta ili dokazani osnov.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EU standard se koristi kao uporedni okvir: transparentnost nije samo gramatička razumljivost.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Normativizacija ne guši tržišnu slobodu, već traži da osiguranik jasno zna koji proizvod kupuje.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Test povezuje član 143, član 918, načelo savjesnosti i evropski standard transparentnosti.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Zaključiti da cilj nije naknada preko ugovora, nego usklađenost naziva, premije i stvarnog pokrića.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Završni referentni slajd: ne čitati sve detaljno, nego naglasiti provjerljivost izvora.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Centralna poruka: potpis dokazuje zaključenje, ali ne dokazuje pravičnost svake odredbe opštih uslova.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Razlikovati obim rizika, obim priznate štete i konačni iznos koji osiguranik prima.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Objasniti razliku između formalne i materijalne saglasnosti kod formularnih ugovora.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Član 143 ne zabranjuje ograničenja, već zahtijeva da budu jasna, srazmjerna i u skladu sa ciljem ugovora.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Povezati članove 917 i 918: posljedica nije automatski gubitak prava, nego eventualna naknada stvarno nastale štete osiguravaču.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Naglasiti da su dijagnostika, kalibracija i originalni dijelovi često tehnički uslov bezbjedne opravke savremenih vozila.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Domaće odluke koje polaze od konkretnih okolnosti i svrhe kasko osiguranja.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Oprez: prezentacija ne tvrdi više od rada; ove odluke su navedene prema stručnom radu i traže provjeru punog teksta.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002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2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2366"/>
          </a:solidFill>
          <a:ln w="12700">
            <a:solidFill>
              <a:srgbClr val="002366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4C15A"/>
          </a:solidFill>
          <a:ln w="12700">
            <a:solidFill>
              <a:srgbClr val="E4C15A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336792"/>
            <a:ext cx="12191695" cy="521208"/>
          </a:xfrm>
          <a:prstGeom prst="rect">
            <a:avLst/>
          </a:prstGeom>
          <a:solidFill>
            <a:srgbClr val="001A4D">
              <a:alpha val="90000"/>
            </a:srgbClr>
          </a:solidFill>
          <a:ln w="12700">
            <a:solidFill>
              <a:srgbClr val="001A4D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30352" y="6446520"/>
            <a:ext cx="8686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D7E6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BUM 2026 / pravo osiguranja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9555480" y="6446520"/>
            <a:ext cx="2057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000" dirty="0">
                <a:solidFill>
                  <a:srgbClr val="D7E6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Stanišić / Trivić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40080" y="731520"/>
            <a:ext cx="7955280" cy="2331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PUNO KASKO</a:t>
            </a:r>
            <a:endParaRPr lang="en-US" sz="3800" dirty="0"/>
          </a:p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OSIGURANJE BEZ</a:t>
            </a:r>
            <a:endParaRPr lang="en-US" sz="3800" dirty="0"/>
          </a:p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PUNOG POKRIĆA</a:t>
            </a:r>
            <a:endParaRPr lang="en-US" sz="3800" dirty="0"/>
          </a:p>
        </p:txBody>
      </p:sp>
      <p:sp>
        <p:nvSpPr>
          <p:cNvPr id="8" name="Shape 6"/>
          <p:cNvSpPr/>
          <p:nvPr/>
        </p:nvSpPr>
        <p:spPr>
          <a:xfrm>
            <a:off x="658368" y="3154680"/>
            <a:ext cx="4480560" cy="0"/>
          </a:xfrm>
          <a:prstGeom prst="line">
            <a:avLst/>
          </a:prstGeom>
          <a:noFill/>
          <a:ln w="27940">
            <a:solidFill>
              <a:srgbClr val="E4C15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76656" y="3474720"/>
            <a:ext cx="7863840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Nefer uslovi, prikriveno učešće osiguranika u šteti i normativizacija kasko osiguranja u BiH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676656" y="4892040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D7E6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Dragan Stanišić, advokat  |  Nikola Trivić, stručni saradnik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8869680" y="1188720"/>
            <a:ext cx="237744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600" dirty="0">
                <a:solidFill>
                  <a:srgbClr val="E4C1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⚖</a:t>
            </a:r>
            <a:endParaRPr lang="en-US" sz="5600" dirty="0"/>
          </a:p>
          <a:p>
            <a:pPr marL="0" indent="0" algn="ctr">
              <a:buNone/>
            </a:pPr>
            <a:r>
              <a:rPr lang="en-US" sz="5600" dirty="0">
                <a:solidFill>
                  <a:srgbClr val="E4C1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🚗</a:t>
            </a:r>
            <a:endParaRPr lang="en-US" sz="5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2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2366"/>
          </a:solidFill>
          <a:ln w="12700">
            <a:solidFill>
              <a:srgbClr val="002366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4C15A"/>
          </a:solidFill>
          <a:ln w="12700">
            <a:solidFill>
              <a:srgbClr val="E4C15A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336792"/>
            <a:ext cx="12191695" cy="521208"/>
          </a:xfrm>
          <a:prstGeom prst="rect">
            <a:avLst/>
          </a:prstGeom>
          <a:solidFill>
            <a:srgbClr val="001A4D">
              <a:alpha val="90000"/>
            </a:srgbClr>
          </a:solidFill>
          <a:ln w="12700">
            <a:solidFill>
              <a:srgbClr val="001A4D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30352" y="6446520"/>
            <a:ext cx="8686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D7E6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Citirana praksa - region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9555480" y="6446520"/>
            <a:ext cx="2057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000" dirty="0">
                <a:solidFill>
                  <a:srgbClr val="D7E6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Stanišić / Trivić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438912"/>
            <a:ext cx="9052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E4C1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09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58368" y="786384"/>
            <a:ext cx="941832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Restriktivno tumačenje gubitka prava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10287000" y="713232"/>
            <a:ext cx="1234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E4C1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↔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804672" y="1719072"/>
            <a:ext cx="10607040" cy="44348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VSRH, Rev 2455/11-2, 10.06.2015.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VSRH, Rev 1375/2015-2, 10.11.2018.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VSRH, Rev 2969/2016-3, 21.04.2020.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VSS, pravno shvatanje GO, 18.03.1991.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Ombudsman RS, 06-603-2/11, 12.12.2011.</a:t>
            </a:r>
            <a:endParaRPr lang="en-US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2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2366"/>
          </a:solidFill>
          <a:ln w="12700">
            <a:solidFill>
              <a:srgbClr val="002366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4C15A"/>
          </a:solidFill>
          <a:ln w="12700">
            <a:solidFill>
              <a:srgbClr val="E4C15A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336792"/>
            <a:ext cx="12191695" cy="521208"/>
          </a:xfrm>
          <a:prstGeom prst="rect">
            <a:avLst/>
          </a:prstGeom>
          <a:solidFill>
            <a:srgbClr val="001A4D">
              <a:alpha val="90000"/>
            </a:srgbClr>
          </a:solidFill>
          <a:ln w="12700">
            <a:solidFill>
              <a:srgbClr val="001A4D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30352" y="6446520"/>
            <a:ext cx="8686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D7E6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Evropski standardi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9555480" y="6446520"/>
            <a:ext cx="2057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000" dirty="0">
                <a:solidFill>
                  <a:srgbClr val="D7E6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Stanišić / Trivić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438912"/>
            <a:ext cx="9052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E4C1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58368" y="786384"/>
            <a:ext cx="941832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Materijalna transparentnost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10287000" y="713232"/>
            <a:ext cx="1234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E4C1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EU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804672" y="1719072"/>
            <a:ext cx="10607040" cy="44348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Direktiva 93/13/EEZ: nepoštene odredbe.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CJEU, Van Hove C-96/14, 23.04.2015.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CJEU, Kásler C-26/13, 30.04.2014.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CJEU, Andriciuc C-186/16, 20.09.2017.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Bitne su ekonomske posljedice klauzule.</a:t>
            </a:r>
            <a:endParaRPr lang="en-US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2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2366"/>
          </a:solidFill>
          <a:ln w="12700">
            <a:solidFill>
              <a:srgbClr val="002366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4C15A"/>
          </a:solidFill>
          <a:ln w="12700">
            <a:solidFill>
              <a:srgbClr val="E4C15A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336792"/>
            <a:ext cx="12191695" cy="521208"/>
          </a:xfrm>
          <a:prstGeom prst="rect">
            <a:avLst/>
          </a:prstGeom>
          <a:solidFill>
            <a:srgbClr val="001A4D">
              <a:alpha val="90000"/>
            </a:srgbClr>
          </a:solidFill>
          <a:ln w="12700">
            <a:solidFill>
              <a:srgbClr val="001A4D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30352" y="6446520"/>
            <a:ext cx="8686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D7E6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Normativizacija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9555480" y="6446520"/>
            <a:ext cx="2057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000" dirty="0">
                <a:solidFill>
                  <a:srgbClr val="D7E6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Stanišić / Trivić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438912"/>
            <a:ext cx="9052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E4C1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58368" y="786384"/>
            <a:ext cx="941832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Šta treba normativno urediti?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10287000" y="713232"/>
            <a:ext cx="1234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E4C1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⌁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804672" y="1719072"/>
            <a:ext cx="10607040" cy="44348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Definiciju „punog kasko osiguranja“.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Sva umanjenja direktno u polisi.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Primjer obračuna djelimične i totalne štete.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Standardizovan obrazac obračuna štete.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Tržišno ostvarivu vrijednost ostatka.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Zabranu automatskog gubitka prava.</a:t>
            </a:r>
            <a:endParaRPr lang="en-US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2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2366"/>
          </a:solidFill>
          <a:ln w="12700">
            <a:solidFill>
              <a:srgbClr val="002366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4C15A"/>
          </a:solidFill>
          <a:ln w="12700">
            <a:solidFill>
              <a:srgbClr val="E4C15A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336792"/>
            <a:ext cx="12191695" cy="521208"/>
          </a:xfrm>
          <a:prstGeom prst="rect">
            <a:avLst/>
          </a:prstGeom>
          <a:solidFill>
            <a:srgbClr val="001A4D">
              <a:alpha val="90000"/>
            </a:srgbClr>
          </a:solidFill>
          <a:ln w="12700">
            <a:solidFill>
              <a:srgbClr val="001A4D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30352" y="6446520"/>
            <a:ext cx="8686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D7E6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Sudski test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9555480" y="6446520"/>
            <a:ext cx="2057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000" dirty="0">
                <a:solidFill>
                  <a:srgbClr val="D7E6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Stanišić / Trivić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438912"/>
            <a:ext cx="9052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E4C1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58368" y="786384"/>
            <a:ext cx="941832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Predloženi sudski test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10287000" y="713232"/>
            <a:ext cx="1234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E4C1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?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804672" y="1719072"/>
            <a:ext cx="10607040" cy="44348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Da li je ograničenje posebno istaknuto?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Da li osiguranik razumije ekonomski efekat?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Da li klauzula poništava svrhu ugovora?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Da li je posljedica srazmjerna?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Da li je dokazana šteta ili prevara?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Može li ugovor opstati bez te odredbe?</a:t>
            </a:r>
            <a:endParaRPr lang="en-US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2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2366"/>
          </a:solidFill>
          <a:ln w="12700">
            <a:solidFill>
              <a:srgbClr val="002366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4C15A"/>
          </a:solidFill>
          <a:ln w="12700">
            <a:solidFill>
              <a:srgbClr val="E4C15A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336792"/>
            <a:ext cx="12191695" cy="521208"/>
          </a:xfrm>
          <a:prstGeom prst="rect">
            <a:avLst/>
          </a:prstGeom>
          <a:solidFill>
            <a:srgbClr val="001A4D">
              <a:alpha val="90000"/>
            </a:srgbClr>
          </a:solidFill>
          <a:ln w="12700">
            <a:solidFill>
              <a:srgbClr val="001A4D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30352" y="6446520"/>
            <a:ext cx="8686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D7E6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Zaključak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9555480" y="6446520"/>
            <a:ext cx="2057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000" dirty="0">
                <a:solidFill>
                  <a:srgbClr val="D7E6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Stanišić / Trivić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438912"/>
            <a:ext cx="9052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E4C1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13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58368" y="786384"/>
            <a:ext cx="941832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Zaključna poruka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10287000" y="713232"/>
            <a:ext cx="1234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E4C1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✓</a:t>
            </a:r>
            <a:endParaRPr lang="en-US" sz="3600" dirty="0"/>
          </a:p>
        </p:txBody>
      </p:sp>
      <p:sp>
        <p:nvSpPr>
          <p:cNvPr id="10" name="Shape 8"/>
          <p:cNvSpPr/>
          <p:nvPr/>
        </p:nvSpPr>
        <p:spPr>
          <a:xfrm>
            <a:off x="777240" y="1664208"/>
            <a:ext cx="10652760" cy="1051560"/>
          </a:xfrm>
          <a:prstGeom prst="roundRect">
            <a:avLst>
              <a:gd name="adj" fmla="val 6957"/>
            </a:avLst>
          </a:prstGeom>
          <a:solidFill>
            <a:srgbClr val="0B3D91"/>
          </a:solidFill>
          <a:ln w="12700">
            <a:solidFill>
              <a:srgbClr val="5EA1FF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33272" y="1810512"/>
            <a:ext cx="10140696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Puno kasko nije marketinška oznaka — već pravno provjerljivo obećanje zaštite.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804672" y="2971800"/>
            <a:ext cx="10607040" cy="2971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Ograničenja moraju biti jasna i srazmjerna.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Član 143 ZOO štiti svrhu ugovora.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Član 918 ZOO štiti pravo na naknadu.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Normativizacija štiti i tržište i osiguranike.</a:t>
            </a:r>
            <a:endParaRPr lang="en-US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2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2366"/>
          </a:solidFill>
          <a:ln w="12700">
            <a:solidFill>
              <a:srgbClr val="002366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4C15A"/>
          </a:solidFill>
          <a:ln w="12700">
            <a:solidFill>
              <a:srgbClr val="E4C15A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336792"/>
            <a:ext cx="12191695" cy="521208"/>
          </a:xfrm>
          <a:prstGeom prst="rect">
            <a:avLst/>
          </a:prstGeom>
          <a:solidFill>
            <a:srgbClr val="001A4D">
              <a:alpha val="90000"/>
            </a:srgbClr>
          </a:solidFill>
          <a:ln w="12700">
            <a:solidFill>
              <a:srgbClr val="001A4D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30352" y="6446520"/>
            <a:ext cx="8686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D7E6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Izvori i presude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9555480" y="6446520"/>
            <a:ext cx="2057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000" dirty="0">
                <a:solidFill>
                  <a:srgbClr val="D7E6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Stanišić / Trivić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438912"/>
            <a:ext cx="9052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E4C1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14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58368" y="786384"/>
            <a:ext cx="941832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Citirane presude i izvori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10287000" y="713232"/>
            <a:ext cx="1234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E4C1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¶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804672" y="1591056"/>
            <a:ext cx="10607040" cy="46177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ZOO: čl. 100, 142, 143, 917 i 918.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VS FBiH 070-0-Rev-08-001332; KS Sarajevo 65 0 Ps 056548 10 Pž.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VS FBiH 65 0 Ps 334559 20 Rev; 58 0 Ps 127031 16 Rev.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VSRH Rev 2455/11-2; Rev 1375/2015-2; Rev 2969/2016-3.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VSS GO 18.03.1991; Ombudsman RS 06-603-2/11.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CJEU: Van Hove C-96/14; Kásler C-26/13; Andriciuc C-186/16.</a:t>
            </a:r>
            <a:endParaRPr lang="en-US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2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2366"/>
          </a:solidFill>
          <a:ln w="12700">
            <a:solidFill>
              <a:srgbClr val="002366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4C15A"/>
          </a:solidFill>
          <a:ln w="12700">
            <a:solidFill>
              <a:srgbClr val="E4C15A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336792"/>
            <a:ext cx="12191695" cy="521208"/>
          </a:xfrm>
          <a:prstGeom prst="rect">
            <a:avLst/>
          </a:prstGeom>
          <a:solidFill>
            <a:srgbClr val="001A4D">
              <a:alpha val="90000"/>
            </a:srgbClr>
          </a:solidFill>
          <a:ln w="12700">
            <a:solidFill>
              <a:srgbClr val="001A4D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30352" y="6446520"/>
            <a:ext cx="8686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D7E6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Teza izlaganja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9555480" y="6446520"/>
            <a:ext cx="2057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000" dirty="0">
                <a:solidFill>
                  <a:srgbClr val="D7E6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Stanišić / Trivić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438912"/>
            <a:ext cx="9052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E4C1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58368" y="786384"/>
            <a:ext cx="941832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Ključna teza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10287000" y="713232"/>
            <a:ext cx="1234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E4C1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§</a:t>
            </a:r>
            <a:endParaRPr lang="en-US" sz="3600" dirty="0"/>
          </a:p>
        </p:txBody>
      </p:sp>
      <p:sp>
        <p:nvSpPr>
          <p:cNvPr id="10" name="Shape 8"/>
          <p:cNvSpPr/>
          <p:nvPr/>
        </p:nvSpPr>
        <p:spPr>
          <a:xfrm>
            <a:off x="777240" y="1664208"/>
            <a:ext cx="10652760" cy="1051560"/>
          </a:xfrm>
          <a:prstGeom prst="roundRect">
            <a:avLst>
              <a:gd name="adj" fmla="val 6957"/>
            </a:avLst>
          </a:prstGeom>
          <a:solidFill>
            <a:srgbClr val="0B3D91"/>
          </a:solidFill>
          <a:ln w="12700">
            <a:solidFill>
              <a:srgbClr val="5EA1FF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33272" y="1810512"/>
            <a:ext cx="10140696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Puno kasko mora značiti stvarno puno pokriće — osim za jasno ugovorena ograničenja.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804672" y="2999232"/>
            <a:ext cx="10607040" cy="30175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Problem nisu samo otvorene franšize.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Sporni su prikriveni odbici i ograničenja.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Potpis polise nije informisana saglasnost.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Sud kontroliše svrhu i srazmjernost klauzule.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2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2366"/>
          </a:solidFill>
          <a:ln w="12700">
            <a:solidFill>
              <a:srgbClr val="002366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4C15A"/>
          </a:solidFill>
          <a:ln w="12700">
            <a:solidFill>
              <a:srgbClr val="E4C15A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336792"/>
            <a:ext cx="12191695" cy="521208"/>
          </a:xfrm>
          <a:prstGeom prst="rect">
            <a:avLst/>
          </a:prstGeom>
          <a:solidFill>
            <a:srgbClr val="001A4D">
              <a:alpha val="90000"/>
            </a:srgbClr>
          </a:solidFill>
          <a:ln w="12700">
            <a:solidFill>
              <a:srgbClr val="001A4D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30352" y="6446520"/>
            <a:ext cx="8686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D7E6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Praktični problem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9555480" y="6446520"/>
            <a:ext cx="2057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000" dirty="0">
                <a:solidFill>
                  <a:srgbClr val="D7E6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Stanišić / Trivić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438912"/>
            <a:ext cx="9052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E4C1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58368" y="786384"/>
            <a:ext cx="941832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Kada „puno“ nije puno?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10287000" y="713232"/>
            <a:ext cx="1234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E4C1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⚠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804672" y="1719072"/>
            <a:ext cx="10607040" cy="44348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Puno po rizicima ne znači puno po naknadi.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Obračun može umanjiti stvarni trošak opravke.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Ne priznaju se savremeni troškovi opravke.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Kod totalne štete sporna je vrijednost ostatka.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Formalni propusti se pretvaraju u gubitak prava.</a:t>
            </a:r>
            <a:endParaRPr lang="en-US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2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2366"/>
          </a:solidFill>
          <a:ln w="12700">
            <a:solidFill>
              <a:srgbClr val="002366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4C15A"/>
          </a:solidFill>
          <a:ln w="12700">
            <a:solidFill>
              <a:srgbClr val="E4C15A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336792"/>
            <a:ext cx="12191695" cy="521208"/>
          </a:xfrm>
          <a:prstGeom prst="rect">
            <a:avLst/>
          </a:prstGeom>
          <a:solidFill>
            <a:srgbClr val="001A4D">
              <a:alpha val="90000"/>
            </a:srgbClr>
          </a:solidFill>
          <a:ln w="12700">
            <a:solidFill>
              <a:srgbClr val="001A4D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30352" y="6446520"/>
            <a:ext cx="8686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D7E6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Formularni karakter ugovora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9555480" y="6446520"/>
            <a:ext cx="2057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000" dirty="0">
                <a:solidFill>
                  <a:srgbClr val="D7E6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Stanišić / Trivić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438912"/>
            <a:ext cx="9052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E4C1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58368" y="786384"/>
            <a:ext cx="941832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Polisa nije cijeli ugovor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10287000" y="713232"/>
            <a:ext cx="1234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E4C1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📄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804672" y="1719072"/>
            <a:ext cx="10607040" cy="44348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Polisa sadrži individualizovane elemente.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Ograničenja su u opštim uslovima.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Osiguranik uglavnom ne pregovara.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ZOO čl. 142: uslovi moraju biti poznati.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Posebne pogodbe imaju prednost.</a:t>
            </a:r>
            <a:endParaRPr lang="en-US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2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2366"/>
          </a:solidFill>
          <a:ln w="12700">
            <a:solidFill>
              <a:srgbClr val="002366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4C15A"/>
          </a:solidFill>
          <a:ln w="12700">
            <a:solidFill>
              <a:srgbClr val="E4C15A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336792"/>
            <a:ext cx="12191695" cy="521208"/>
          </a:xfrm>
          <a:prstGeom prst="rect">
            <a:avLst/>
          </a:prstGeom>
          <a:solidFill>
            <a:srgbClr val="001A4D">
              <a:alpha val="90000"/>
            </a:srgbClr>
          </a:solidFill>
          <a:ln w="12700">
            <a:solidFill>
              <a:srgbClr val="001A4D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30352" y="6446520"/>
            <a:ext cx="8686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D7E6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Član 143 ZOO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9555480" y="6446520"/>
            <a:ext cx="2057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000" dirty="0">
                <a:solidFill>
                  <a:srgbClr val="D7E6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Stanišić / Trivić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438912"/>
            <a:ext cx="9052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E4C1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58368" y="786384"/>
            <a:ext cx="941832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Član 143 ZOO: kontrola uslova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10287000" y="713232"/>
            <a:ext cx="1234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E4C1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⚖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804672" y="1719072"/>
            <a:ext cx="10607040" cy="44348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Ništave su odredbe protivne cilju ugovora.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Sud odbija nepravične ili prestroge klauzule.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Kontrola je materijalna, ne samo formalna.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Odlučan je stvarni ekonomski efekat.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Nejasno se tumači protiv sastavljača.</a:t>
            </a:r>
            <a:endParaRPr lang="en-US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2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2366"/>
          </a:solidFill>
          <a:ln w="12700">
            <a:solidFill>
              <a:srgbClr val="002366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4C15A"/>
          </a:solidFill>
          <a:ln w="12700">
            <a:solidFill>
              <a:srgbClr val="E4C15A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336792"/>
            <a:ext cx="12191695" cy="521208"/>
          </a:xfrm>
          <a:prstGeom prst="rect">
            <a:avLst/>
          </a:prstGeom>
          <a:solidFill>
            <a:srgbClr val="001A4D">
              <a:alpha val="90000"/>
            </a:srgbClr>
          </a:solidFill>
          <a:ln w="12700">
            <a:solidFill>
              <a:srgbClr val="001A4D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30352" y="6446520"/>
            <a:ext cx="8686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D7E6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Član 918 ZOO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9555480" y="6446520"/>
            <a:ext cx="2057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000" dirty="0">
                <a:solidFill>
                  <a:srgbClr val="D7E6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Stanišić / Trivić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438912"/>
            <a:ext cx="9052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E4C1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58368" y="786384"/>
            <a:ext cx="941832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Član 918 ZOO: gubitak prava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10287000" y="713232"/>
            <a:ext cx="1234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E4C1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⛔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804672" y="1719072"/>
            <a:ext cx="10607040" cy="44348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Postugovorne obaveze postoje.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Ne mogu automatski uništiti pravo.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Zakašnjenje može stvarati odgovornost za štetu.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Osiguravač dokazuje konkretnu štetu ili prevaru.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Formalni rok nije oslobađanje od isplate.</a:t>
            </a:r>
            <a:endParaRPr lang="en-US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2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2366"/>
          </a:solidFill>
          <a:ln w="12700">
            <a:solidFill>
              <a:srgbClr val="002366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4C15A"/>
          </a:solidFill>
          <a:ln w="12700">
            <a:solidFill>
              <a:srgbClr val="E4C15A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336792"/>
            <a:ext cx="12191695" cy="521208"/>
          </a:xfrm>
          <a:prstGeom prst="rect">
            <a:avLst/>
          </a:prstGeom>
          <a:solidFill>
            <a:srgbClr val="001A4D">
              <a:alpha val="90000"/>
            </a:srgbClr>
          </a:solidFill>
          <a:ln w="12700">
            <a:solidFill>
              <a:srgbClr val="001A4D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30352" y="6446520"/>
            <a:ext cx="8686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D7E6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Prikrivena učešća u šteti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9555480" y="6446520"/>
            <a:ext cx="2057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000" dirty="0">
                <a:solidFill>
                  <a:srgbClr val="D7E6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Stanišić / Trivić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438912"/>
            <a:ext cx="9052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E4C1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58368" y="786384"/>
            <a:ext cx="941832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Tipični mehanizmi umanjenja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10287000" y="713232"/>
            <a:ext cx="1234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E4C1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−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804672" y="1719072"/>
            <a:ext cx="10607040" cy="44348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Amortizacija dijelova.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Dodatne franšize kod više šteta.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Ograničenje cijene rada i dijelova.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Nepriznavanje dijagnostike, kalibracije i PDV-a.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Previsoka vrijednost ostatka kod totalne štete.</a:t>
            </a:r>
            <a:endParaRPr lang="en-US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2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2366"/>
          </a:solidFill>
          <a:ln w="12700">
            <a:solidFill>
              <a:srgbClr val="002366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4C15A"/>
          </a:solidFill>
          <a:ln w="12700">
            <a:solidFill>
              <a:srgbClr val="E4C15A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336792"/>
            <a:ext cx="12191695" cy="521208"/>
          </a:xfrm>
          <a:prstGeom prst="rect">
            <a:avLst/>
          </a:prstGeom>
          <a:solidFill>
            <a:srgbClr val="001A4D">
              <a:alpha val="90000"/>
            </a:srgbClr>
          </a:solidFill>
          <a:ln w="12700">
            <a:solidFill>
              <a:srgbClr val="001A4D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30352" y="6446520"/>
            <a:ext cx="8686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D7E6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Citirana praksa - domaći pravac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9555480" y="6446520"/>
            <a:ext cx="2057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000" dirty="0">
                <a:solidFill>
                  <a:srgbClr val="D7E6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Stanišić / Trivić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438912"/>
            <a:ext cx="9052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E4C1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58368" y="786384"/>
            <a:ext cx="941832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Presude: afirmativni pravac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10287000" y="713232"/>
            <a:ext cx="1234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E4C1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✓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804672" y="1719072"/>
            <a:ext cx="10607040" cy="44348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VS FBiH, 070-0-Rev-08-001332, 17.12.2009.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Zaključana garaža + ključevi u kući.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Nema namjere, prevare ni grube nepažnje.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KS Sarajevo, 65 0 Ps 056548 10 Pž, 22.03.2013.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Krađa ključa prije krađe vozila.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Mehaničko isključenje ocijenjeno nepravičnim.</a:t>
            </a:r>
            <a:endParaRPr lang="en-US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2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2366"/>
          </a:solidFill>
          <a:ln w="12700">
            <a:solidFill>
              <a:srgbClr val="002366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E4C15A"/>
          </a:solidFill>
          <a:ln w="12700">
            <a:solidFill>
              <a:srgbClr val="E4C15A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6336792"/>
            <a:ext cx="12191695" cy="521208"/>
          </a:xfrm>
          <a:prstGeom prst="rect">
            <a:avLst/>
          </a:prstGeom>
          <a:solidFill>
            <a:srgbClr val="001A4D">
              <a:alpha val="90000"/>
            </a:srgbClr>
          </a:solidFill>
          <a:ln w="12700">
            <a:solidFill>
              <a:srgbClr val="001A4D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30352" y="6446520"/>
            <a:ext cx="8686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D7E6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Citirana praksa - formalistički pravac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9555480" y="6446520"/>
            <a:ext cx="2057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000" dirty="0">
                <a:solidFill>
                  <a:srgbClr val="D7E6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Stanišić / Trivić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438912"/>
            <a:ext cx="9052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E4C1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08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58368" y="786384"/>
            <a:ext cx="941832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Presude: formalistički rizik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10287000" y="713232"/>
            <a:ext cx="1234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E4C1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!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804672" y="1719072"/>
            <a:ext cx="10607040" cy="44348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VS FBiH, 65 0 Ps 334559 20 Rev, 07.04.2021.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VS FBiH, 58 0 Ps 127031 16 Rev, 03.09.2019.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Navedene prema Šabić Učanbarlić / Lazić Buljan.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Ključevi i saobraćajna dozvola bili su presudni.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F7FB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Puni tekst treba pribaviti prije objave rada.</a:t>
            </a:r>
            <a:endParaRPr lang="en-US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Georgia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1100</Words>
  <Application>Microsoft Office PowerPoint</Application>
  <PresentationFormat>Široki ekran</PresentationFormat>
  <Paragraphs>183</Paragraphs>
  <Slides>15</Slides>
  <Notes>15</Notes>
  <HiddenSlides>0</HiddenSlides>
  <MMClips>0</MMClips>
  <ScaleCrop>false</ScaleCrop>
  <HeadingPairs>
    <vt:vector size="6" baseType="variant">
      <vt:variant>
        <vt:lpstr>Korišteni fontovi</vt:lpstr>
      </vt:variant>
      <vt:variant>
        <vt:i4>2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15</vt:i4>
      </vt:variant>
    </vt:vector>
  </HeadingPairs>
  <TitlesOfParts>
    <vt:vector size="18" baseType="lpstr">
      <vt:lpstr>Arial</vt:lpstr>
      <vt:lpstr>Georgia</vt:lpstr>
      <vt:lpstr>Office Theme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Company>Advokatska kancelarija Dragan Stanišić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Puno kasko osiguranje bez punog pokrića</dc:title>
  <dc:subject>Puno kasko osiguranje bez punog pokrića</dc:subject>
  <dc:creator>Advokatska kancelarija Dragan Stanišić</dc:creator>
  <cp:lastModifiedBy>Advokat</cp:lastModifiedBy>
  <cp:revision>2</cp:revision>
  <dcterms:created xsi:type="dcterms:W3CDTF">2026-05-12T13:44:39Z</dcterms:created>
  <dcterms:modified xsi:type="dcterms:W3CDTF">2026-06-15T06:44:04Z</dcterms:modified>
</cp:coreProperties>
</file>