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7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481" r:id="rId21"/>
    <p:sldId id="462" r:id="rId22"/>
    <p:sldId id="465" r:id="rId23"/>
    <p:sldId id="482" r:id="rId24"/>
    <p:sldId id="483" r:id="rId25"/>
    <p:sldId id="484" r:id="rId26"/>
    <p:sldId id="464" r:id="rId27"/>
    <p:sldId id="443" r:id="rId28"/>
    <p:sldId id="466" r:id="rId29"/>
    <p:sldId id="292" r:id="rId30"/>
    <p:sldId id="485" r:id="rId31"/>
    <p:sldId id="486" r:id="rId32"/>
    <p:sldId id="487" r:id="rId33"/>
    <p:sldId id="488" r:id="rId34"/>
    <p:sldId id="489" r:id="rId35"/>
    <p:sldId id="490" r:id="rId36"/>
    <p:sldId id="491" r:id="rId37"/>
    <p:sldId id="493" r:id="rId38"/>
    <p:sldId id="295" r:id="rId39"/>
    <p:sldId id="300" r:id="rId40"/>
    <p:sldId id="302" r:id="rId41"/>
    <p:sldId id="306" r:id="rId42"/>
    <p:sldId id="311" r:id="rId43"/>
    <p:sldId id="436" r:id="rId44"/>
    <p:sldId id="314" r:id="rId45"/>
    <p:sldId id="317" r:id="rId46"/>
    <p:sldId id="318" r:id="rId47"/>
    <p:sldId id="438" r:id="rId48"/>
    <p:sldId id="327" r:id="rId49"/>
    <p:sldId id="339" r:id="rId50"/>
    <p:sldId id="342" r:id="rId51"/>
    <p:sldId id="351" r:id="rId5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9" d="100"/>
          <a:sy n="49" d="100"/>
        </p:scale>
        <p:origin x="843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35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C7C7D-AAB7-45E4-9795-9A68230CE33E}" type="slidenum">
              <a:rPr lang="sr-Latn-RS" smtClean="0"/>
              <a:t>24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1350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D9559-ED84-CC85-92FC-C9F44D0EC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31C844-55C8-CBCB-C72D-03A27048CC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781FF0-B712-F83B-1687-61DD6D7E4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6DE21-9266-F951-8F42-8D88CFEED1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C7C7D-AAB7-45E4-9795-9A68230CE33E}" type="slidenum">
              <a:rPr lang="sr-Latn-RS" smtClean="0"/>
              <a:t>25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968086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08E643-8259-48A1-9F97-150D41B23910}" type="slidenum">
              <a:rPr lang="en-US" altLang="sr-Latn-RS" smtClean="0">
                <a:latin typeface="Arial" panose="020B0604020202020204" pitchFamily="34" charset="0"/>
              </a:rPr>
              <a:t>46</a:t>
            </a:fld>
            <a:endParaRPr lang="en-US" altLang="sr-Latn-RS"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GB" altLang="sr-Latn-R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76EE38-A6DD-4518-BCCC-001061A13741}" type="slidenum">
              <a:rPr lang="en-US" altLang="sr-Latn-RS" smtClean="0">
                <a:latin typeface="Arial" panose="020B0604020202020204" pitchFamily="34" charset="0"/>
              </a:rPr>
              <a:t>51</a:t>
            </a:fld>
            <a:endParaRPr lang="en-US" altLang="sr-Latn-RS">
              <a:latin typeface="Arial" panose="020B0604020202020204" pitchFamily="34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GB" altLang="sr-Latn-R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1815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7D4CB5"/>
          </a:solidFill>
          <a:ln w="12700">
            <a:solidFill>
              <a:srgbClr val="7D4CB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20F21"/>
          </a:solidFill>
          <a:ln w="12700">
            <a:solidFill>
              <a:srgbClr val="120F2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6574536"/>
            <a:ext cx="941832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D9D4E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Vujanić • Stanišić  |  Sukob prvenstva i brzine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A2569-873D-4381-9D64-AFF3E5F55DA7}" type="datetimeFigureOut">
              <a:rPr lang="en-US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D6032-8DB1-425A-B704-3EDF68CEB59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23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2991A-DD69-47ED-9A72-5AE93EB33B2E}" type="datetimeFigureOut">
              <a:rPr lang="en-US"/>
              <a:t>5/28/2026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D6777-B084-4EF2-95AF-807ED451DC3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0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2DEA9-C739-45B6-90D1-B652C20B08B3}" type="datetimeFigureOut">
              <a:rPr lang="en-US"/>
              <a:t>5/28/2026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CABF8-CD92-492C-B718-E6C1F791AA5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57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68693-13F7-4A1A-8FD3-4A9B52376488}" type="datetimeFigureOut">
              <a:rPr lang="en-US"/>
              <a:t>5/28/2026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C2E45-7C93-4E7C-86D5-D2855DB8AC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4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microsoft.com/office/2007/relationships/hdphoto" Target="../media/hdphoto6.wdp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7" Type="http://schemas.microsoft.com/office/2007/relationships/hdphoto" Target="../media/hdphoto15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microsoft.com/office/2007/relationships/hdphoto" Target="../media/hdphoto14.wdp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7.wdp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4.png"/><Relationship Id="rId7" Type="http://schemas.microsoft.com/office/2007/relationships/hdphoto" Target="../media/hdphoto19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microsoft.com/office/2007/relationships/hdphoto" Target="../media/hdphoto18.wdp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3.wdp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vujanic@mail.com" TargetMode="Externa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15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1143000"/>
            <a:ext cx="10789920" cy="1938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Sukob oduzimanja</a:t>
            </a:r>
            <a:endParaRPr lang="en-US" sz="4800" dirty="0"/>
          </a:p>
          <a:p>
            <a:pPr marL="0" indent="0">
              <a:buNone/>
            </a:pPr>
            <a:r>
              <a:rPr lang="en-US" sz="48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prvenstva prolaza i</a:t>
            </a:r>
            <a:endParaRPr lang="en-US" sz="4800" dirty="0"/>
          </a:p>
          <a:p>
            <a:pPr marL="0" indent="0">
              <a:buNone/>
            </a:pPr>
            <a:r>
              <a:rPr lang="en-US" sz="48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prekoračenja brzine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94360" y="3438144"/>
            <a:ext cx="10652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Bezbjedna udaljenost kao pravni kriterijum primjene člana 49. ZoOBS BiH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4416552"/>
            <a:ext cx="10972800" cy="0"/>
          </a:xfrm>
          <a:prstGeom prst="line">
            <a:avLst/>
          </a:prstGeom>
          <a:noFill/>
          <a:ln w="25400">
            <a:solidFill>
              <a:srgbClr val="7D4CB5"/>
            </a:solidFill>
            <a:prstDash val="solid"/>
            <a:headEnd type="none"/>
            <a:tailEnd type="none"/>
          </a:ln>
        </p:spPr>
      </p:sp>
      <p:sp>
        <p:nvSpPr>
          <p:cNvPr id="6" name="Text 4"/>
          <p:cNvSpPr/>
          <p:nvPr/>
        </p:nvSpPr>
        <p:spPr>
          <a:xfrm>
            <a:off x="594360" y="4736592"/>
            <a:ext cx="109728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Prof. dr Milan Vujanić  •  Dragan Stanišić, advokat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5367528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ZoOBS BiH  •  uzročnost  •  saobraćajno-tehničko vještačenje</a:t>
            </a:r>
            <a:endParaRPr lang="en-US" sz="2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TRENUTAK OCJENE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Opasna situacija nastaje prije sudara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834640"/>
            <a:ext cx="10789920" cy="1188720"/>
          </a:xfrm>
          <a:prstGeom prst="rect">
            <a:avLst/>
          </a:prstGeom>
          <a:solidFill>
            <a:srgbClr val="3F4351"/>
          </a:solidFill>
          <a:ln w="12700">
            <a:solidFill>
              <a:srgbClr val="3F435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3429000"/>
            <a:ext cx="10515600" cy="0"/>
          </a:xfrm>
          <a:prstGeom prst="line">
            <a:avLst/>
          </a:prstGeom>
          <a:noFill/>
          <a:ln w="25400">
            <a:solidFill>
              <a:srgbClr val="DED7C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284541" y="4023360"/>
            <a:ext cx="1298448" cy="1572768"/>
          </a:xfrm>
          <a:prstGeom prst="rect">
            <a:avLst/>
          </a:prstGeom>
          <a:solidFill>
            <a:srgbClr val="3F4351"/>
          </a:solidFill>
          <a:ln w="12700">
            <a:solidFill>
              <a:srgbClr val="3F435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933765" y="4261104"/>
            <a:ext cx="0" cy="1325880"/>
          </a:xfrm>
          <a:prstGeom prst="line">
            <a:avLst/>
          </a:prstGeom>
          <a:noFill/>
          <a:ln w="25400">
            <a:solidFill>
              <a:srgbClr val="DED7C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686160" y="3378709"/>
            <a:ext cx="841248" cy="731520"/>
          </a:xfrm>
          <a:prstGeom prst="ellipse">
            <a:avLst/>
          </a:prstGeom>
          <a:solidFill>
            <a:srgbClr val="D8615B">
              <a:alpha val="85000"/>
            </a:srgbClr>
          </a:solidFill>
          <a:ln w="25400">
            <a:solidFill>
              <a:srgbClr val="D8615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18304" y="2414016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861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KONFLIKT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728293" y="3438144"/>
            <a:ext cx="987552" cy="566928"/>
          </a:xfrm>
          <a:prstGeom prst="roundRect">
            <a:avLst>
              <a:gd name="adj" fmla="val 19355"/>
            </a:avLst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39189" y="3561589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815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1792224" y="3724835"/>
            <a:ext cx="1572768" cy="0"/>
          </a:xfrm>
          <a:prstGeom prst="line">
            <a:avLst/>
          </a:prstGeom>
          <a:noFill/>
          <a:ln w="38100">
            <a:solidFill>
              <a:srgbClr val="E9C46A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 rot="5400000">
            <a:off x="7843580" y="4343400"/>
            <a:ext cx="914400" cy="530352"/>
          </a:xfrm>
          <a:prstGeom prst="roundRect">
            <a:avLst>
              <a:gd name="adj" fmla="val 20690"/>
            </a:avLst>
          </a:prstGeom>
          <a:solidFill>
            <a:srgbClr val="AB81D4"/>
          </a:solidFill>
          <a:ln w="12700">
            <a:solidFill>
              <a:srgbClr val="AB81D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5040" y="440740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815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2600" dirty="0"/>
          </a:p>
        </p:txBody>
      </p:sp>
      <p:sp>
        <p:nvSpPr>
          <p:cNvPr id="15" name="Shape 13"/>
          <p:cNvSpPr/>
          <p:nvPr/>
        </p:nvSpPr>
        <p:spPr>
          <a:xfrm flipH="1" flipV="1">
            <a:off x="7975003" y="3607577"/>
            <a:ext cx="325777" cy="384048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822960" y="5449824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— vozilo sa prvenstvom</a:t>
            </a:r>
            <a:endParaRPr lang="en-US" sz="2500" dirty="0"/>
          </a:p>
        </p:txBody>
      </p:sp>
      <p:sp>
        <p:nvSpPr>
          <p:cNvPr id="17" name="Text 15"/>
          <p:cNvSpPr/>
          <p:nvPr/>
        </p:nvSpPr>
        <p:spPr>
          <a:xfrm>
            <a:off x="6446520" y="544982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 — vozilo koje se uključuje</a:t>
            </a:r>
            <a:endParaRPr lang="en-US" sz="2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  <p:pic>
        <p:nvPicPr>
          <p:cNvPr id="19" name="Slika 18">
            <a:extLst>
              <a:ext uri="{FF2B5EF4-FFF2-40B4-BE49-F238E27FC236}">
                <a16:creationId xmlns:a16="http://schemas.microsoft.com/office/drawing/2014/main" id="{51C9856F-2A7E-8AED-913D-66EE20E0B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852" y="4073651"/>
            <a:ext cx="608200" cy="5677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A5ED2886-6CA4-E6FF-D98D-C4883CB45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072" y="0"/>
            <a:ext cx="103338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95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OBJEKTIVNI KRITERIJUM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Bezbjedna udaljenost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21792" y="1975104"/>
            <a:ext cx="10972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Sᵦ  =  V𝒹  ×  tᵣ</a:t>
            </a:r>
            <a:endParaRPr lang="en-US" sz="5400" dirty="0"/>
          </a:p>
        </p:txBody>
      </p:sp>
      <p:sp>
        <p:nvSpPr>
          <p:cNvPr id="5" name="Shape 3"/>
          <p:cNvSpPr/>
          <p:nvPr/>
        </p:nvSpPr>
        <p:spPr>
          <a:xfrm>
            <a:off x="804672" y="3355848"/>
            <a:ext cx="3383280" cy="1197864"/>
          </a:xfrm>
          <a:prstGeom prst="roundRect">
            <a:avLst>
              <a:gd name="adj" fmla="val 9160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3355848"/>
            <a:ext cx="73152" cy="1197864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3529584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Sᵦ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024128" y="3950208"/>
            <a:ext cx="299923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bezbjedna udaljenost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4425696" y="3355848"/>
            <a:ext cx="3383280" cy="1197864"/>
          </a:xfrm>
          <a:prstGeom prst="roundRect">
            <a:avLst>
              <a:gd name="adj" fmla="val 9160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25696" y="3355848"/>
            <a:ext cx="73152" cy="1197864"/>
          </a:xfrm>
          <a:prstGeom prst="rect">
            <a:avLst/>
          </a:prstGeom>
          <a:solidFill>
            <a:srgbClr val="AB81D4"/>
          </a:solidFill>
          <a:ln w="12700">
            <a:solidFill>
              <a:srgbClr val="AB81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45152" y="3529584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V𝒹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645152" y="3950208"/>
            <a:ext cx="299923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dozvoljena brzina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046720" y="3355848"/>
            <a:ext cx="3383280" cy="1197864"/>
          </a:xfrm>
          <a:prstGeom prst="roundRect">
            <a:avLst>
              <a:gd name="adj" fmla="val 9160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46720" y="3355848"/>
            <a:ext cx="73152" cy="1197864"/>
          </a:xfrm>
          <a:prstGeom prst="rect">
            <a:avLst/>
          </a:prstGeom>
          <a:solidFill>
            <a:srgbClr val="62B085"/>
          </a:solidFill>
          <a:ln w="12700">
            <a:solidFill>
              <a:srgbClr val="62B08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3529584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tᵣ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8266176" y="3950208"/>
            <a:ext cx="299923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vrijeme radnje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713232" y="5157216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Pitanje </a:t>
            </a:r>
            <a:r>
              <a:rPr lang="en-US" sz="2700" b="1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nije</a:t>
            </a:r>
            <a:r>
              <a:rPr lang="en-US" sz="27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sr-Latn-BA" sz="27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 se nlazi na putu sa prvenstvom prolaza</a:t>
            </a:r>
            <a:r>
              <a:rPr lang="en-US" sz="27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već da li bi nastao pri dozvoljenoj brzini.</a:t>
            </a:r>
            <a:endParaRPr lang="en-US" sz="2700" dirty="0"/>
          </a:p>
        </p:txBody>
      </p:sp>
      <p:sp>
        <p:nvSpPr>
          <p:cNvPr id="18" name="Text 16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bezbjedne udaljenosti iz rada, poglavlje 5.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ILUSTRACIJA MODELA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Isto vrijeme radnje — druga zona rizika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664208"/>
            <a:ext cx="10972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Ilustracija: vrijeme uključenja  tᵣ = 4,0 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914400" y="4343400"/>
            <a:ext cx="9738360" cy="0"/>
          </a:xfrm>
          <a:prstGeom prst="line">
            <a:avLst/>
          </a:prstGeom>
          <a:noFill/>
          <a:ln w="25400">
            <a:solidFill>
              <a:srgbClr val="F7F5F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526280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 m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806440" y="4526280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55,6 m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509760" y="452628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88,9 m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932688" y="2880360"/>
            <a:ext cx="5056632" cy="0"/>
          </a:xfrm>
          <a:prstGeom prst="line">
            <a:avLst/>
          </a:prstGeom>
          <a:noFill/>
          <a:ln w="127000">
            <a:solidFill>
              <a:srgbClr val="62B085"/>
            </a:solidFill>
            <a:prstDash val="solid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932688" y="2313432"/>
            <a:ext cx="5212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62B0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 km/h  →  55,6 m</a:t>
            </a:r>
            <a:endParaRPr lang="en-US" sz="2900" dirty="0"/>
          </a:p>
        </p:txBody>
      </p:sp>
      <p:sp>
        <p:nvSpPr>
          <p:cNvPr id="11" name="Shape 9"/>
          <p:cNvSpPr/>
          <p:nvPr/>
        </p:nvSpPr>
        <p:spPr>
          <a:xfrm>
            <a:off x="932688" y="3666744"/>
            <a:ext cx="8403336" cy="0"/>
          </a:xfrm>
          <a:prstGeom prst="line">
            <a:avLst/>
          </a:prstGeom>
          <a:noFill/>
          <a:ln w="127000">
            <a:solidFill>
              <a:srgbClr val="D8615B"/>
            </a:solidFill>
            <a:prstDash val="solid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5724144" y="3127248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D861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 km/h  →  88,9 m</a:t>
            </a:r>
            <a:endParaRPr lang="en-US" sz="2900" dirty="0"/>
          </a:p>
        </p:txBody>
      </p:sp>
      <p:sp>
        <p:nvSpPr>
          <p:cNvPr id="13" name="Text 11"/>
          <p:cNvSpPr/>
          <p:nvPr/>
        </p:nvSpPr>
        <p:spPr>
          <a:xfrm>
            <a:off x="594360" y="5303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Razlika: 33,3 m — konflikt može nastati samo zbog brzine.</a:t>
            </a:r>
            <a:endParaRPr lang="en-US" sz="2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UZROČNOST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Kako prekoračenje brzine stvara nezgodu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03504" y="1828800"/>
            <a:ext cx="5358384" cy="3246120"/>
          </a:xfrm>
          <a:prstGeom prst="roundRect">
            <a:avLst>
              <a:gd name="adj" fmla="val 3380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03504" y="1828800"/>
            <a:ext cx="73152" cy="3246120"/>
          </a:xfrm>
          <a:prstGeom prst="rect">
            <a:avLst/>
          </a:prstGeom>
          <a:solidFill>
            <a:srgbClr val="62B085"/>
          </a:solidFill>
          <a:ln w="12700">
            <a:solidFill>
              <a:srgbClr val="62B08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002536"/>
            <a:ext cx="4992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 dozvoljenoj brzini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22960" y="2423160"/>
            <a:ext cx="4974336" cy="249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Vozilo sa prvenstvom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 dovoljno udaljeno.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Radnja se završava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bez konflikta.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6217920" y="1828800"/>
            <a:ext cx="5358384" cy="3246120"/>
          </a:xfrm>
          <a:prstGeom prst="roundRect">
            <a:avLst>
              <a:gd name="adj" fmla="val 3380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0" y="1828800"/>
            <a:ext cx="73152" cy="3246120"/>
          </a:xfrm>
          <a:prstGeom prst="rect">
            <a:avLst/>
          </a:prstGeom>
          <a:solidFill>
            <a:srgbClr val="D8615B"/>
          </a:solidFill>
          <a:ln w="12700">
            <a:solidFill>
              <a:srgbClr val="D8615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37376" y="2002536"/>
            <a:ext cx="4992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 prekoračenoj brzini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6437376" y="2423160"/>
            <a:ext cx="4974336" cy="249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Vozilo ranije ulazi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 zonu presijecanja.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Nastaje konflikt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sudar.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713232" y="5449824"/>
            <a:ext cx="107899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Uzrok: protivpravna dinamika kretanja, a ne sama radnja uključenja.</a:t>
            </a:r>
            <a:endParaRPr lang="en-US" sz="2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 MODELA ODGOVORNOSTI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Rezultat tehničke i pravne analize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76072" y="1865376"/>
            <a:ext cx="3575304" cy="3502152"/>
          </a:xfrm>
          <a:prstGeom prst="roundRect">
            <a:avLst>
              <a:gd name="adj" fmla="val 3133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76072" y="1865376"/>
            <a:ext cx="73152" cy="3502152"/>
          </a:xfrm>
          <a:prstGeom prst="rect">
            <a:avLst/>
          </a:prstGeom>
          <a:solidFill>
            <a:srgbClr val="62B085"/>
          </a:solidFill>
          <a:ln w="12700">
            <a:solidFill>
              <a:srgbClr val="62B08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203911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 Brzina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795528" y="2459736"/>
            <a:ext cx="3191256" cy="27523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Sₛₜᵥ ≥ Sᵦ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 dozvoljenoj brzini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nema konflikta.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Brzina je uzrok.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306824" y="1865376"/>
            <a:ext cx="3575304" cy="3502152"/>
          </a:xfrm>
          <a:prstGeom prst="roundRect">
            <a:avLst>
              <a:gd name="adj" fmla="val 3133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06824" y="1865376"/>
            <a:ext cx="73152" cy="3502152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26280" y="203911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 Podjela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526280" y="2459736"/>
            <a:ext cx="3191256" cy="27523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Sₛₜᵥ &lt; Sᵦ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Brzina utiče na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izbjegavanje ili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posljedice.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8037576" y="1865376"/>
            <a:ext cx="3575304" cy="3502152"/>
          </a:xfrm>
          <a:prstGeom prst="roundRect">
            <a:avLst>
              <a:gd name="adj" fmla="val 3133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37576" y="1865376"/>
            <a:ext cx="73152" cy="3502152"/>
          </a:xfrm>
          <a:prstGeom prst="rect">
            <a:avLst/>
          </a:prstGeom>
          <a:solidFill>
            <a:srgbClr val="D8615B"/>
          </a:solidFill>
          <a:ln w="12700">
            <a:solidFill>
              <a:srgbClr val="D8615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57032" y="2039112"/>
            <a:ext cx="32095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 Uključenje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257032" y="2459736"/>
            <a:ext cx="3191256" cy="27523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Sₛₜᵥ &lt; Sᵦ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Vozilo sa prvenstvom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vozi zakonito.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Uključenje je uzrok.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 modela odgovornosti iz rada, poglavlje 6.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METOD ODLUČIVANJA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u četiri pitanja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76656" y="1764792"/>
            <a:ext cx="548640" cy="548640"/>
          </a:xfrm>
          <a:prstGeom prst="ellipse">
            <a:avLst/>
          </a:prstGeom>
          <a:solidFill>
            <a:srgbClr val="7D4CB5"/>
          </a:solidFill>
          <a:ln w="12700">
            <a:solidFill>
              <a:srgbClr val="7D4C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901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72184" y="1837944"/>
            <a:ext cx="9829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Kolika je bezbjedna udaljenost pri dozvoljenoj brzini?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76656" y="2734056"/>
            <a:ext cx="548640" cy="548640"/>
          </a:xfrm>
          <a:prstGeom prst="ellipse">
            <a:avLst/>
          </a:prstGeom>
          <a:solidFill>
            <a:srgbClr val="7D4CB5"/>
          </a:solidFill>
          <a:ln w="12700">
            <a:solidFill>
              <a:srgbClr val="7D4C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2871216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472184" y="2807208"/>
            <a:ext cx="9829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Kolika je bila stvarna udaljenost pri uključenju?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676656" y="3703320"/>
            <a:ext cx="548640" cy="548640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384048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815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72184" y="3776472"/>
            <a:ext cx="9829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 li bi do sudara došlo pri dozvoljenoj brzini?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676656" y="4672584"/>
            <a:ext cx="548640" cy="548640"/>
          </a:xfrm>
          <a:prstGeom prst="ellipse">
            <a:avLst/>
          </a:prstGeom>
          <a:solidFill>
            <a:srgbClr val="7D4CB5"/>
          </a:solidFill>
          <a:ln w="12700">
            <a:solidFill>
              <a:srgbClr val="7D4C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480974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472184" y="4745736"/>
            <a:ext cx="9829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 li bi posljedice nezgode bile iste?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Praktični test iz rada, poglavlje 8.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SUDSKA PRAKSA U RADU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Brzina kao isključivi uzrok nezgode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847088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 radu su navedene odluke: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04088" y="2395728"/>
            <a:ext cx="5065776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Osnovni sud u Banjoj Luci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71 0 Mal 317878 19 Mal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6309360" y="2395728"/>
            <a:ext cx="5074920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Okružni sud u Banjoj Luci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71 0 Mal 317878 24 Gž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676656" y="4187952"/>
            <a:ext cx="10881360" cy="941832"/>
          </a:xfrm>
          <a:prstGeom prst="roundRect">
            <a:avLst>
              <a:gd name="adj" fmla="val 9709"/>
            </a:avLst>
          </a:prstGeom>
          <a:solidFill>
            <a:srgbClr val="231E3C"/>
          </a:solidFill>
          <a:ln w="25400">
            <a:solidFill>
              <a:srgbClr val="E9C4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4471416"/>
            <a:ext cx="103327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Prema navodima rada: pri dozvoljenoj brzini sudar bi bio izbjegnut.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Napomena: prikaz je zasnovan na sadržaju rada; citat iz odluka nije reprodukovan.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ZAKLJUČAK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49. se ne primjenjuje izolovano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76072" y="2066544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911096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Prvenstvo prolaza postoji u okviru zakonitog kretanja.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576072" y="2916936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761488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Brzina određuje da li konflikt uopšte nastaje.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76072" y="3767328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361188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Bezbjedna udaljenost objektivizuje procjenu.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576072" y="4745736"/>
            <a:ext cx="219456" cy="0"/>
          </a:xfrm>
          <a:prstGeom prst="line">
            <a:avLst/>
          </a:prstGeom>
          <a:noFill/>
          <a:ln w="38100">
            <a:solidFill>
              <a:srgbClr val="E9C46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2688" y="4590288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 zakonito bezbjednom uključenju, brzina može biti uzrok.</a:t>
            </a:r>
            <a:endParaRPr lang="en-US" sz="2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IZVORI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Normativna i stručna osnova izlaganja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76656" y="1691640"/>
            <a:ext cx="1092708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 Vujanić, M.; Stanišić, D. — Sukob oduzimanja prvenstva prolaza i prekoračenja brzine, 2026.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76656" y="2441448"/>
            <a:ext cx="1092708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 Zakon o osnovama bezbjednosti saobraćaja na putevima u Bosni i Hercegovini.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76656" y="3191256"/>
            <a:ext cx="1092708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 Čl. 43, 44. i 49. — tekst provjeren prema verziji sa izmjenama i dopunama, BIHAMK.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676656" y="3941064"/>
            <a:ext cx="1092708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 Osnovni sud u Banjoj Luci, 71 0 Mal 317878 19 Mal — naveden u radu.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76656" y="4690872"/>
            <a:ext cx="1092708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 Okružni sud u Banjoj Luci, 71 0 Mal 317878 24 Gž — naveden u radu.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731520" y="5513832"/>
            <a:ext cx="10744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sr-Latn-BA" sz="2700" b="1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Zaključak: </a:t>
            </a:r>
            <a:r>
              <a:rPr lang="en-US" sz="2700" b="1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 ocjenjuje se samo prioritet, već i uzrok konflikta.</a:t>
            </a:r>
            <a:endParaRPr lang="en-US" sz="2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POLAZNO PITANJE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3"/>
            <a:ext cx="11109960" cy="1051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 li </a:t>
            </a:r>
            <a:r>
              <a:rPr lang="sr-Latn-BA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uključenje </a:t>
            </a:r>
            <a:r>
              <a:rPr lang="en-US" sz="3400" b="1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automatski</a:t>
            </a: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znači oduzimanje prvenstva?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76072" y="2203704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2048256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Vozač se uključuje na put sa prvenstvom prolaza.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576072" y="2944368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78892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Drugo vozilo se kreće brzinom većom od dozvoljene.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76072" y="3685032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3529584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Dolazi do sudara u zoni uključenja.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576072" y="4745736"/>
            <a:ext cx="219456" cy="0"/>
          </a:xfrm>
          <a:prstGeom prst="line">
            <a:avLst/>
          </a:prstGeom>
          <a:noFill/>
          <a:ln w="38100">
            <a:solidFill>
              <a:srgbClr val="E9C46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2688" y="4590288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Ključno: ko je stvorio opasnu situaciju?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analiziran u radu: Vujanić i Stanišić, 2026.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/>
          <p:nvPr/>
        </p:nvSpPr>
        <p:spPr bwMode="auto">
          <a:xfrm>
            <a:off x="2660713" y="320288"/>
            <a:ext cx="7632575" cy="111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sr-Cyrl-RS" altLang="sr-Latn-RS" sz="2800" dirty="0"/>
              <a:t>ПРВЕНСТВО ПРОЛАЗА на </a:t>
            </a:r>
            <a:r>
              <a:rPr lang="sr-Cyrl-RS" altLang="sr-Latn-RS" sz="2800" b="1" dirty="0"/>
              <a:t>РАСКРСНИЦИ</a:t>
            </a:r>
            <a:r>
              <a:rPr lang="sr-Cyrl-RS" altLang="sr-Latn-RS" sz="2800" dirty="0"/>
              <a:t>?</a:t>
            </a:r>
            <a:endParaRPr lang="en-US" altLang="sr-Latn-R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37992" y="1271521"/>
            <a:ext cx="3523594" cy="49401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/>
          <p:nvPr/>
        </p:nvSpPr>
        <p:spPr bwMode="auto">
          <a:xfrm>
            <a:off x="2660713" y="320288"/>
            <a:ext cx="7632575" cy="111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sr-Cyrl-RS" altLang="sr-Latn-RS" sz="2800" dirty="0"/>
              <a:t>ПРВЕНСТВО ПРОЛАЗА на </a:t>
            </a:r>
            <a:r>
              <a:rPr lang="sr-Cyrl-RS" altLang="sr-Latn-RS" sz="2800" b="1" dirty="0"/>
              <a:t>РАСКРСНИЦИ</a:t>
            </a:r>
            <a:r>
              <a:rPr lang="sr-Cyrl-RS" altLang="sr-Latn-RS" sz="2800" dirty="0"/>
              <a:t>?</a:t>
            </a:r>
            <a:endParaRPr lang="en-US" altLang="sr-Latn-R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982" y="1854845"/>
            <a:ext cx="8232630" cy="43288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/>
          <p:nvPr/>
        </p:nvSpPr>
        <p:spPr bwMode="auto">
          <a:xfrm>
            <a:off x="2660713" y="320288"/>
            <a:ext cx="7632575" cy="111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sr-Cyrl-RS" altLang="sr-Latn-RS" sz="2800" dirty="0"/>
              <a:t>ПРВЕНСТВО ПРОЛАЗА на </a:t>
            </a:r>
            <a:r>
              <a:rPr lang="sr-Cyrl-RS" altLang="sr-Latn-RS" sz="2800" b="1" dirty="0"/>
              <a:t>РАСКРСНИЦИ</a:t>
            </a:r>
            <a:r>
              <a:rPr lang="sr-Cyrl-RS" altLang="sr-Latn-RS" sz="2800" dirty="0"/>
              <a:t>?</a:t>
            </a:r>
            <a:endParaRPr lang="en-US" altLang="sr-Latn-R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8115" y="1960678"/>
            <a:ext cx="7296912" cy="19629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600" y="4453545"/>
            <a:ext cx="5218176" cy="14264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288" y="4453545"/>
            <a:ext cx="1127760" cy="1420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lowchart: Terminator 27">
            <a:extLst>
              <a:ext uri="{FF2B5EF4-FFF2-40B4-BE49-F238E27FC236}">
                <a16:creationId xmlns:a16="http://schemas.microsoft.com/office/drawing/2014/main" id="{346545AE-D51C-7D8E-14C4-956F5A5ADAB3}"/>
              </a:ext>
            </a:extLst>
          </p:cNvPr>
          <p:cNvSpPr/>
          <p:nvPr/>
        </p:nvSpPr>
        <p:spPr bwMode="auto">
          <a:xfrm>
            <a:off x="1035930" y="413854"/>
            <a:ext cx="10571646" cy="1363420"/>
          </a:xfrm>
          <a:prstGeom prst="flowChartTerminator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FFFF00"/>
                </a:solidFill>
                <a:latin typeface="Arial Bold" panose="020B0704020202020204" pitchFamily="34" charset="0"/>
                <a:ea typeface="Cambria" panose="02040503050406030204" pitchFamily="18" charset="0"/>
                <a:cs typeface="Arial Bold" panose="020B0704020202020204" pitchFamily="34" charset="0"/>
              </a:rPr>
              <a:t>Најважнији међународни прописи о саобраћајним знацима</a:t>
            </a:r>
            <a:endParaRPr lang="sr-Latn-RS" sz="2800" b="1" dirty="0">
              <a:solidFill>
                <a:srgbClr val="FFFF00"/>
              </a:solidFill>
              <a:latin typeface="Arial Bold" panose="020B0704020202020204" pitchFamily="34" charset="0"/>
              <a:ea typeface="Cambria" panose="02040503050406030204" pitchFamily="18" charset="0"/>
              <a:cs typeface="Arial Bold" panose="020B0704020202020204" pitchFamily="34" charset="0"/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BA7E782D-E242-DB2E-EB0D-C6EB1FE5A99A}"/>
              </a:ext>
            </a:extLst>
          </p:cNvPr>
          <p:cNvSpPr/>
          <p:nvPr/>
        </p:nvSpPr>
        <p:spPr bwMode="auto">
          <a:xfrm>
            <a:off x="468692" y="2040938"/>
            <a:ext cx="1008112" cy="360040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E3CFA78F-416C-5564-0AC7-CBE9527930C2}"/>
              </a:ext>
            </a:extLst>
          </p:cNvPr>
          <p:cNvSpPr/>
          <p:nvPr/>
        </p:nvSpPr>
        <p:spPr bwMode="auto">
          <a:xfrm>
            <a:off x="462572" y="2580235"/>
            <a:ext cx="1008112" cy="360040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441886EB-E67A-B3EE-3C40-0880AAA52A2B}"/>
              </a:ext>
            </a:extLst>
          </p:cNvPr>
          <p:cNvSpPr/>
          <p:nvPr/>
        </p:nvSpPr>
        <p:spPr bwMode="auto">
          <a:xfrm>
            <a:off x="462572" y="3213072"/>
            <a:ext cx="1008112" cy="360040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3323D692-ED2E-AA42-E68A-8B588FD00D5A}"/>
              </a:ext>
            </a:extLst>
          </p:cNvPr>
          <p:cNvSpPr/>
          <p:nvPr/>
        </p:nvSpPr>
        <p:spPr bwMode="auto">
          <a:xfrm>
            <a:off x="462572" y="3758947"/>
            <a:ext cx="1008112" cy="360040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0EA0DD35-96CB-9DE7-A86F-3581AD3E2D27}"/>
              </a:ext>
            </a:extLst>
          </p:cNvPr>
          <p:cNvSpPr/>
          <p:nvPr/>
        </p:nvSpPr>
        <p:spPr bwMode="auto">
          <a:xfrm>
            <a:off x="387756" y="5640306"/>
            <a:ext cx="1008112" cy="360040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AB2D9E-C579-80D4-107F-7B200E0D5F8D}"/>
              </a:ext>
            </a:extLst>
          </p:cNvPr>
          <p:cNvSpPr txBox="1"/>
          <p:nvPr/>
        </p:nvSpPr>
        <p:spPr>
          <a:xfrm>
            <a:off x="1575206" y="1950718"/>
            <a:ext cx="101514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 Bold" panose="020B0704020202020204" pitchFamily="34" charset="0"/>
                <a:cs typeface="Arial Bold" panose="020B0704020202020204" pitchFamily="34" charset="0"/>
              </a:rPr>
              <a:t>Бечка конвенција</a:t>
            </a:r>
            <a:r>
              <a:rPr lang="sr-Latn-RS" sz="2000" dirty="0">
                <a:latin typeface="Arial Bold" panose="020B0704020202020204" pitchFamily="34" charset="0"/>
                <a:cs typeface="Arial Bold" panose="020B0704020202020204" pitchFamily="34" charset="0"/>
              </a:rPr>
              <a:t> o</a:t>
            </a:r>
            <a:r>
              <a:rPr lang="ru-RU" sz="2000" dirty="0">
                <a:latin typeface="Arial Bold" panose="020B0704020202020204" pitchFamily="34" charset="0"/>
                <a:cs typeface="Arial Bold" panose="020B0704020202020204" pitchFamily="34" charset="0"/>
              </a:rPr>
              <a:t> саобраћајним знацима и сигнализацији, 1968</a:t>
            </a:r>
            <a:endParaRPr lang="en-US" sz="2000" dirty="0"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B351F5-7194-324D-02D2-D531F522EDA9}"/>
              </a:ext>
            </a:extLst>
          </p:cNvPr>
          <p:cNvSpPr txBox="1"/>
          <p:nvPr/>
        </p:nvSpPr>
        <p:spPr>
          <a:xfrm>
            <a:off x="1395868" y="2492096"/>
            <a:ext cx="103307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0" lvl="0" defTabSz="914400" eaLnBrk="0" fontAlgn="base" hangingPunct="0">
              <a:spcBef>
                <a:spcPts val="1700"/>
              </a:spcBef>
              <a:spcAft>
                <a:spcPct val="0"/>
              </a:spcAft>
              <a:buClr>
                <a:srgbClr val="000000"/>
              </a:buClr>
              <a:buSzPct val="171000"/>
              <a:defRPr/>
            </a:pPr>
            <a:r>
              <a:rPr lang="ru-RU" sz="2000" kern="0" dirty="0">
                <a:solidFill>
                  <a:srgbClr val="000000"/>
                </a:solidFill>
                <a:latin typeface="Arial Bold" panose="020B0704020202020204" pitchFamily="34" charset="0"/>
                <a:cs typeface="Arial Bold" panose="020B0704020202020204" pitchFamily="34" charset="0"/>
                <a:sym typeface="Gill Sans" charset="0"/>
              </a:rPr>
              <a:t>СФРЈ потписала и ратификовала 8.11.1968.</a:t>
            </a:r>
            <a:endParaRPr kumimoji="0" lang="sr-Latn-C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3689A4-D7B2-70D3-D0C8-FAEFA5121C70}"/>
              </a:ext>
            </a:extLst>
          </p:cNvPr>
          <p:cNvSpPr txBox="1"/>
          <p:nvPr/>
        </p:nvSpPr>
        <p:spPr>
          <a:xfrm>
            <a:off x="1395868" y="3132207"/>
            <a:ext cx="1032794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0" lvl="0">
              <a:spcBef>
                <a:spcPts val="1700"/>
              </a:spcBef>
              <a:buClr>
                <a:srgbClr val="000000"/>
              </a:buClr>
              <a:buSzPct val="171000"/>
              <a:defRPr/>
            </a:pPr>
            <a:r>
              <a:rPr lang="ru-RU" sz="1700" dirty="0">
                <a:latin typeface="Arial Bold" panose="020B0704020202020204" pitchFamily="34" charset="0"/>
                <a:cs typeface="Arial Bold" panose="020B0704020202020204" pitchFamily="34" charset="0"/>
              </a:rPr>
              <a:t>Сви саобраћајни знаци класификовани у категорије од А-Х. </a:t>
            </a:r>
            <a:r>
              <a:rPr lang="ru-RU" sz="1700" dirty="0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Група Б: Знаци приоритета</a:t>
            </a:r>
            <a:endParaRPr kumimoji="0" lang="sr-Cyrl-CS" sz="17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 Bold" panose="020B0704020202020204" pitchFamily="34" charset="0"/>
              <a:cs typeface="Arial Bold" panose="020B0704020202020204" pitchFamily="34" charset="0"/>
              <a:sym typeface="Gill Sans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C859E0-A118-8753-94AA-26E67B9EE0A2}"/>
              </a:ext>
            </a:extLst>
          </p:cNvPr>
          <p:cNvSpPr txBox="1"/>
          <p:nvPr/>
        </p:nvSpPr>
        <p:spPr>
          <a:xfrm>
            <a:off x="1279633" y="5589230"/>
            <a:ext cx="103279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0" defTabSz="914400" eaLnBrk="0" fontAlgn="base" hangingPunct="0">
              <a:spcBef>
                <a:spcPts val="1700"/>
              </a:spcBef>
              <a:spcAft>
                <a:spcPct val="0"/>
              </a:spcAft>
              <a:buClr>
                <a:srgbClr val="000000"/>
              </a:buClr>
              <a:buSzPct val="171000"/>
              <a:defRPr/>
            </a:pPr>
            <a:r>
              <a:rPr lang="ru-RU" sz="2000" kern="0" dirty="0">
                <a:solidFill>
                  <a:srgbClr val="000000"/>
                </a:solidFill>
                <a:latin typeface="Arial Bold" panose="020B0704020202020204" pitchFamily="34" charset="0"/>
                <a:cs typeface="Arial Bold" panose="020B0704020202020204" pitchFamily="34" charset="0"/>
                <a:sym typeface="Gill Sans" charset="0"/>
              </a:rPr>
              <a:t>У важећем ЗОБС погрешно преведено значење тог знака као: „наилазак на пут са правом првенства“! </a:t>
            </a:r>
            <a:endParaRPr lang="en-US" sz="2000" kern="0" dirty="0">
              <a:solidFill>
                <a:srgbClr val="000000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  <p:pic>
        <p:nvPicPr>
          <p:cNvPr id="39" name="Picture 38" descr="https://upload.wikimedia.org/wikipedia/commons/thumb/9/99/Hong_Kong_Road_Sign_102.svg/250px-Hong_Kong_Road_Sign_102.svg.png">
            <a:extLst>
              <a:ext uri="{FF2B5EF4-FFF2-40B4-BE49-F238E27FC236}">
                <a16:creationId xmlns:a16="http://schemas.microsoft.com/office/drawing/2014/main" id="{632D6EF5-E1E7-153F-84B9-F463B4A6840F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0018" y="3794814"/>
            <a:ext cx="1867574" cy="169158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8CC5474-6FA6-22B2-6B04-0A058BEE79FF}"/>
              </a:ext>
            </a:extLst>
          </p:cNvPr>
          <p:cNvSpPr txBox="1"/>
          <p:nvPr/>
        </p:nvSpPr>
        <p:spPr>
          <a:xfrm>
            <a:off x="1395868" y="3703850"/>
            <a:ext cx="10327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0" lvl="0">
              <a:spcBef>
                <a:spcPts val="1700"/>
              </a:spcBef>
              <a:buClr>
                <a:srgbClr val="000000"/>
              </a:buClr>
              <a:buSzPct val="171000"/>
              <a:defRPr/>
            </a:pPr>
            <a:r>
              <a:rPr lang="ru-RU" sz="2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old" panose="020B0704020202020204" pitchFamily="34" charset="0"/>
                <a:cs typeface="Arial Bold" panose="020B0704020202020204" pitchFamily="34" charset="0"/>
                <a:sym typeface="Gill Sans" charset="0"/>
              </a:rPr>
              <a:t>Први у групи знакова приоритета је саобраћајни знак: </a:t>
            </a:r>
            <a:endParaRPr kumimoji="0" lang="sr-Cyrl-CS" sz="2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 Bold" panose="020B0704020202020204" pitchFamily="34" charset="0"/>
              <a:cs typeface="Arial Bold" panose="020B07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321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6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250"/>
                            </p:stCondLst>
                            <p:childTnLst>
                              <p:par>
                                <p:cTn id="70" presetID="26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0"/>
                            </p:stCondLst>
                            <p:childTnLst>
                              <p:par>
                                <p:cTn id="8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26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8" grpId="0"/>
      <p:bldP spid="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55" y="2017415"/>
            <a:ext cx="11186292" cy="442624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Свака од држава бивше СФРЈ, преузела је Конвенцију. </a:t>
            </a:r>
          </a:p>
          <a:p>
            <a:pPr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Свака од држава донела подзаконске прописе који се односе на саобраћајне знаке и сигнализацију !</a:t>
            </a:r>
          </a:p>
          <a:p>
            <a:pPr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Само Хрватска и Србија (од 2014.) ускладиле значење овог СЗ </a:t>
            </a:r>
            <a:r>
              <a:rPr lang="ru-RU" sz="2400" dirty="0" err="1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са</a:t>
            </a:r>
            <a:r>
              <a:rPr lang="sr-Latn-RS" sz="2400" dirty="0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Конвенцијом</a:t>
            </a:r>
            <a:r>
              <a:rPr lang="ru-RU" sz="2400" dirty="0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2400" dirty="0">
              <a:solidFill>
                <a:srgbClr val="FF0000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БиХ, ЦГ, СМ и СЛО – задржале у подзаконским прописима значење овог СЗ из превода 1968.! </a:t>
            </a:r>
            <a:endParaRPr lang="sr-Latn-C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600247E6-BDB2-4178-B376-A761858C22E2}"/>
              </a:ext>
            </a:extLst>
          </p:cNvPr>
          <p:cNvSpPr/>
          <p:nvPr/>
        </p:nvSpPr>
        <p:spPr bwMode="auto">
          <a:xfrm>
            <a:off x="1683470" y="208145"/>
            <a:ext cx="8402811" cy="1620655"/>
          </a:xfrm>
          <a:prstGeom prst="flowChartTerminator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sz="2800" b="1" dirty="0">
                <a:solidFill>
                  <a:srgbClr val="FFFF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Значење саобраћајног знака </a:t>
            </a:r>
            <a:r>
              <a:rPr lang="en-US" sz="2800" b="1" dirty="0">
                <a:solidFill>
                  <a:srgbClr val="FFFF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„Give way“</a:t>
            </a:r>
            <a:r>
              <a:rPr lang="ru-RU" sz="2800" b="1" dirty="0">
                <a:solidFill>
                  <a:srgbClr val="FFFF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 и појединих знакова у државама бивше СФРЈ</a:t>
            </a:r>
            <a:endParaRPr lang="en-US" sz="2800" dirty="0">
              <a:solidFill>
                <a:srgbClr val="FFFF00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044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FED8-FC84-5FFE-FCB4-F35619C86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D5823113-3166-C257-1FC8-3F036FFECF8C}"/>
              </a:ext>
            </a:extLst>
          </p:cNvPr>
          <p:cNvSpPr/>
          <p:nvPr/>
        </p:nvSpPr>
        <p:spPr bwMode="auto">
          <a:xfrm>
            <a:off x="1745613" y="432881"/>
            <a:ext cx="8402811" cy="1072465"/>
          </a:xfrm>
          <a:prstGeom prst="flowChartTerminator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Значење саобраћајног знака </a:t>
            </a:r>
            <a:r>
              <a:rPr lang="en-US" sz="2400" b="1" dirty="0">
                <a:solidFill>
                  <a:srgbClr val="FFFF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„Give way“</a:t>
            </a:r>
            <a:r>
              <a:rPr lang="ru-RU" sz="2400" b="1" dirty="0">
                <a:solidFill>
                  <a:srgbClr val="FFFF0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 и појединих знакова у државама бивше СФРЈ</a:t>
            </a:r>
            <a:endParaRPr lang="en-US" sz="2400" dirty="0">
              <a:solidFill>
                <a:srgbClr val="FFFF00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  <p:pic>
        <p:nvPicPr>
          <p:cNvPr id="5" name="Picture 4" descr="undefined">
            <a:extLst>
              <a:ext uri="{FF2B5EF4-FFF2-40B4-BE49-F238E27FC236}">
                <a16:creationId xmlns:a16="http://schemas.microsoft.com/office/drawing/2014/main" id="{05338785-2DAD-2AFC-E6A6-2B8D978DC3DE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073" y="1731797"/>
            <a:ext cx="1872207" cy="17145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A59B43E-088B-FE73-D489-BC5EB116527C}"/>
              </a:ext>
            </a:extLst>
          </p:cNvPr>
          <p:cNvSpPr/>
          <p:nvPr/>
        </p:nvSpPr>
        <p:spPr>
          <a:xfrm>
            <a:off x="141212" y="3525539"/>
            <a:ext cx="4716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“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Arial Bold" panose="020B0704020202020204" pitchFamily="34" charset="0"/>
              </a:rPr>
              <a:t>Priority road” –</a:t>
            </a:r>
            <a:r>
              <a:rPr lang="sr-Cyrl-RS" dirty="0">
                <a:latin typeface="Arial Black" panose="020B0A04020102020204" pitchFamily="34" charset="0"/>
                <a:ea typeface="Calibri" panose="020F0502020204030204" pitchFamily="34" charset="0"/>
                <a:cs typeface="Arial Bold" panose="020B0704020202020204" pitchFamily="34" charset="0"/>
              </a:rPr>
              <a:t> </a:t>
            </a:r>
            <a:r>
              <a:rPr lang="ru-RU" dirty="0">
                <a:latin typeface="Arial Black" panose="020B0A04020102020204" pitchFamily="34" charset="0"/>
              </a:rPr>
              <a:t>“приоритетни пут -</a:t>
            </a:r>
          </a:p>
          <a:p>
            <a:r>
              <a:rPr lang="ru-RU" dirty="0">
                <a:latin typeface="Arial Black" panose="020B0A04020102020204" pitchFamily="34" charset="0"/>
              </a:rPr>
              <a:t>  пут са правом првенства”</a:t>
            </a:r>
          </a:p>
        </p:txBody>
      </p:sp>
      <p:pic>
        <p:nvPicPr>
          <p:cNvPr id="8" name="Picture 7" descr="File:Vienna Convention road sign B4-V1.svg">
            <a:extLst>
              <a:ext uri="{FF2B5EF4-FFF2-40B4-BE49-F238E27FC236}">
                <a16:creationId xmlns:a16="http://schemas.microsoft.com/office/drawing/2014/main" id="{2DC33646-7FBA-ACD8-DA5B-5031DED922CF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5209" y="1604492"/>
            <a:ext cx="1934692" cy="184186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7D895F7-AB69-74DB-92CD-F5D7B6EA6F1B}"/>
              </a:ext>
            </a:extLst>
          </p:cNvPr>
          <p:cNvSpPr/>
          <p:nvPr/>
        </p:nvSpPr>
        <p:spPr>
          <a:xfrm>
            <a:off x="6250780" y="3446357"/>
            <a:ext cx="5543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“End of priority road</a:t>
            </a:r>
            <a:r>
              <a:rPr lang="en-US" dirty="0">
                <a:latin typeface="Arial Black" panose="020B0A04020102020204" pitchFamily="34" charset="0"/>
                <a:ea typeface="Calibri" panose="020F0502020204030204" pitchFamily="34" charset="0"/>
                <a:cs typeface="Arial Bold" panose="020B0704020202020204" pitchFamily="34" charset="0"/>
              </a:rPr>
              <a:t>” –</a:t>
            </a:r>
            <a:r>
              <a:rPr lang="sr-Cyrl-RS" dirty="0">
                <a:latin typeface="Arial Black" panose="020B0A04020102020204" pitchFamily="34" charset="0"/>
                <a:ea typeface="Calibri" panose="020F0502020204030204" pitchFamily="34" charset="0"/>
                <a:cs typeface="Arial Bold" panose="020B0704020202020204" pitchFamily="34" charset="0"/>
              </a:rPr>
              <a:t> крај </a:t>
            </a:r>
            <a:r>
              <a:rPr lang="ru-RU" dirty="0">
                <a:latin typeface="Arial Black" panose="020B0A04020102020204" pitchFamily="34" charset="0"/>
              </a:rPr>
              <a:t>приоритетног пута – крај пута са правом првенства”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668798-EB29-043E-FC21-82A46DD171F2}"/>
              </a:ext>
            </a:extLst>
          </p:cNvPr>
          <p:cNvSpPr txBox="1"/>
          <p:nvPr/>
        </p:nvSpPr>
        <p:spPr>
          <a:xfrm>
            <a:off x="0" y="4607659"/>
            <a:ext cx="5643563" cy="158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ru-RU" sz="2400" dirty="0"/>
              <a:t>Конвенција је у групи СЗ приоритета дефинисала и ова два СЗ.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У ЗОБСП СФРЈ оба су у групи СЗ обавештења</a:t>
            </a:r>
            <a:r>
              <a:rPr lang="sr-Cyrl-RS" sz="2400" dirty="0"/>
              <a:t>.</a:t>
            </a:r>
            <a:endParaRPr lang="ru-RU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2A2453-1EBF-2B68-081C-2E040CB9B7B3}"/>
              </a:ext>
            </a:extLst>
          </p:cNvPr>
          <p:cNvSpPr txBox="1"/>
          <p:nvPr/>
        </p:nvSpPr>
        <p:spPr>
          <a:xfrm>
            <a:off x="6250780" y="4525360"/>
            <a:ext cx="59412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ru-RU" sz="2400" dirty="0"/>
              <a:t>Само Словенија ускладила систематизацију са Конвенцијом, све остале државе – </a:t>
            </a:r>
            <a:r>
              <a:rPr lang="ru-RU" sz="2400" dirty="0" err="1"/>
              <a:t>ови</a:t>
            </a:r>
            <a:r>
              <a:rPr lang="ru-RU" sz="2400" dirty="0"/>
              <a:t> СЗ у групи СЗ обавештења.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Значај СЗ Пут са првенством пролаза!</a:t>
            </a:r>
          </a:p>
        </p:txBody>
      </p:sp>
    </p:spTree>
    <p:extLst>
      <p:ext uri="{BB962C8B-B14F-4D97-AF65-F5344CB8AC3E}">
        <p14:creationId xmlns:p14="http://schemas.microsoft.com/office/powerpoint/2010/main" val="380789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 txBox="1">
            <a:spLocks noChangeArrowheads="1"/>
          </p:cNvSpPr>
          <p:nvPr/>
        </p:nvSpPr>
        <p:spPr bwMode="auto">
          <a:xfrm>
            <a:off x="1848056" y="64747"/>
            <a:ext cx="8396211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 marL="90805" indent="-90805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905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7055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2180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3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5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7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9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Cyrl-RS" altLang="sr-Latn-RS" sz="3600" dirty="0"/>
              <a:t>ПРВЕНСТВО ПРОЛАЗА на </a:t>
            </a:r>
            <a:r>
              <a:rPr lang="sr-Cyrl-RS" altLang="sr-Latn-RS" sz="3600" b="1" dirty="0"/>
              <a:t>РАСКРСНИЦИ</a:t>
            </a:r>
            <a:r>
              <a:rPr lang="sr-Cyrl-RS" altLang="sr-Latn-RS" sz="3600" dirty="0"/>
              <a:t>?</a:t>
            </a:r>
            <a:endParaRPr lang="en-US" altLang="sr-Latn-RS" sz="3600" dirty="0"/>
          </a:p>
        </p:txBody>
      </p:sp>
      <p:pic>
        <p:nvPicPr>
          <p:cNvPr id="11" name="Picture 10" descr="D:\temp\Temp\2024  Pravilnik SS\Str - 0013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278" y="1788567"/>
            <a:ext cx="5652047" cy="1946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1302" y="4240443"/>
            <a:ext cx="5334000" cy="19672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 descr="D:\temp\Temp\2024  Pravilnik SS\Str - 0014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6500" y="4442186"/>
            <a:ext cx="5900928" cy="1664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4325" y="877343"/>
            <a:ext cx="6120584" cy="33630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22057" y="4092482"/>
            <a:ext cx="3103563" cy="412750"/>
          </a:xfrm>
          <a:prstGeom prst="rect">
            <a:avLst/>
          </a:prstGeom>
          <a:ln w="57150">
            <a:solidFill>
              <a:srgbClr val="00B0F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sr-Latn-RS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767603" y="1092760"/>
            <a:ext cx="10725150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sr-Latn-RS" altLang="sr-Latn-RS" sz="4000" b="1" dirty="0">
                <a:solidFill>
                  <a:srgbClr val="000000"/>
                </a:solidFill>
                <a:cs typeface="Times New Roman" panose="02020603050405020304" pitchFamily="18" charset="0"/>
              </a:rPr>
              <a:t>Члан </a:t>
            </a:r>
            <a:r>
              <a:rPr lang="en-US" altLang="sr-Latn-RS" sz="4000" b="1" dirty="0">
                <a:solidFill>
                  <a:srgbClr val="000000"/>
                </a:solidFill>
                <a:cs typeface="Times New Roman" panose="02020603050405020304" pitchFamily="18" charset="0"/>
              </a:rPr>
              <a:t>52</a:t>
            </a:r>
            <a:r>
              <a:rPr lang="sr-Latn-RS" altLang="sr-Latn-RS" sz="4000" b="1" dirty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en-US" altLang="sr-Latn-RS" sz="4000" dirty="0">
              <a:cs typeface="Times New Roman" panose="02020603050405020304" pitchFamily="18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sr-Latn-RS" altLang="sr-Latn-R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Изузетно од члана </a:t>
            </a:r>
            <a:r>
              <a:rPr lang="en-US" altLang="sr-Latn-R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51</a:t>
            </a:r>
            <a:r>
              <a:rPr lang="sr-Latn-RS" altLang="sr-Latn-R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. овог правилника:</a:t>
            </a:r>
            <a:endParaRPr lang="en-US" altLang="sr-Latn-RS" sz="28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en-US" altLang="sr-Latn-R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sr-Latn-R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altLang="sr-Latn-R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5203" y="3558020"/>
            <a:ext cx="10725150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</a:pPr>
            <a:r>
              <a:rPr lang="sr-Latn-RS" altLang="sr-Latn-R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5) </a:t>
            </a:r>
            <a:r>
              <a:rPr lang="sr-Latn-RS" altLang="sr-Latn-R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знак III-3</a:t>
            </a:r>
            <a:r>
              <a:rPr lang="sr-Latn-RS" altLang="sr-Latn-R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(пут са првенством пролаза) поставља се на почетку пута и </a:t>
            </a:r>
            <a:r>
              <a:rPr lang="sr-Latn-RS" altLang="sr-Latn-RS" sz="2800" b="1" i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може</a:t>
            </a:r>
            <a:r>
              <a:rPr lang="sr-Latn-RS" altLang="sr-Latn-RS" sz="2800" b="1" i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sr-Latn-RS" altLang="sr-Latn-RS" sz="2800" b="1" i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се поновити </a:t>
            </a:r>
            <a:r>
              <a:rPr lang="sr-Latn-RS" altLang="sr-Latn-R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после сваке раскрснице</a:t>
            </a:r>
            <a:r>
              <a:rPr lang="sr-Latn-RS" altLang="sr-Latn-R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, а </a:t>
            </a:r>
            <a:r>
              <a:rPr lang="sr-Latn-RS" altLang="sr-Latn-RS" sz="28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сви путеви који се укрштају или спајају са путем који је означен знаком III-3 морају бити означени знаком II-1 (уступање првенства пролаза) или знаком II-2 (обавезно заустављање);</a:t>
            </a:r>
            <a:endParaRPr lang="en-US" altLang="sr-Latn-RS" sz="2800" b="1" i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spcAft>
                <a:spcPts val="1200"/>
              </a:spcAft>
            </a:pPr>
            <a:r>
              <a:rPr lang="en-US" altLang="sr-Latn-R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819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319"/>
                            </p:stCondLst>
                            <p:childTnLst>
                              <p:par>
                                <p:cTn id="34" presetID="26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4" grpId="0" uiExpand="1" build="p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3252" y="1796413"/>
            <a:ext cx="2444939" cy="4449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138" y="1795793"/>
            <a:ext cx="2340000" cy="44502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3314" name="Rectangle 5"/>
          <p:cNvSpPr txBox="1">
            <a:spLocks noChangeArrowheads="1"/>
          </p:cNvSpPr>
          <p:nvPr/>
        </p:nvSpPr>
        <p:spPr bwMode="auto">
          <a:xfrm>
            <a:off x="1076383" y="567446"/>
            <a:ext cx="9628631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 marL="90805" indent="-90805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905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7055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2180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3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5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7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9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r-Cyrl-RS" altLang="sr-Latn-R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ПРВЕНСТВО ПРОЛАЗА на РАСКРСНИЦИ?</a:t>
            </a:r>
            <a:endParaRPr lang="en-US" altLang="sr-Latn-R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AutoShape 2"/>
          <p:cNvCxnSpPr>
            <a:cxnSpLocks noChangeShapeType="1"/>
          </p:cNvCxnSpPr>
          <p:nvPr/>
        </p:nvCxnSpPr>
        <p:spPr bwMode="auto">
          <a:xfrm flipH="1">
            <a:off x="4283243" y="3669632"/>
            <a:ext cx="1955919" cy="1215189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2"/>
          <p:cNvCxnSpPr>
            <a:cxnSpLocks noChangeShapeType="1"/>
          </p:cNvCxnSpPr>
          <p:nvPr/>
        </p:nvCxnSpPr>
        <p:spPr bwMode="auto">
          <a:xfrm flipH="1">
            <a:off x="8298636" y="4594560"/>
            <a:ext cx="1978285" cy="1180598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1752600" y="515938"/>
            <a:ext cx="845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 marL="90805" indent="-90805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905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7055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2180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3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5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7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980" indent="-18288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sr-Cyrl-RS" altLang="sr-Latn-RS" sz="3200"/>
              <a:t>ОДГОВОРНОСТ ЗА НАСТАНАК НЕЗГОДЕ?</a:t>
            </a:r>
            <a:endParaRPr lang="en-US" altLang="sr-Latn-RS" sz="3200"/>
          </a:p>
        </p:txBody>
      </p:sp>
      <p:grpSp>
        <p:nvGrpSpPr>
          <p:cNvPr id="3" name="Group 2"/>
          <p:cNvGrpSpPr/>
          <p:nvPr/>
        </p:nvGrpSpPr>
        <p:grpSpPr bwMode="auto">
          <a:xfrm>
            <a:off x="1960684" y="1354138"/>
            <a:ext cx="8042031" cy="4728429"/>
            <a:chOff x="85725" y="609600"/>
            <a:chExt cx="9515475" cy="5746750"/>
          </a:xfrm>
        </p:grpSpPr>
        <p:pic>
          <p:nvPicPr>
            <p:cNvPr id="36868" name="Picture 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5" y="609600"/>
              <a:ext cx="9515475" cy="574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869" name="Group 1"/>
            <p:cNvGrpSpPr/>
            <p:nvPr/>
          </p:nvGrpSpPr>
          <p:grpSpPr bwMode="auto">
            <a:xfrm>
              <a:off x="4090988" y="752475"/>
              <a:ext cx="1243012" cy="5114925"/>
              <a:chOff x="4090988" y="752475"/>
              <a:chExt cx="1243012" cy="5114925"/>
            </a:xfrm>
          </p:grpSpPr>
          <p:pic>
            <p:nvPicPr>
              <p:cNvPr id="36870" name="Picture 10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559694">
                <a:off x="3698082" y="1145381"/>
                <a:ext cx="1366838" cy="581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3" name="Straight Arrow Connector 12"/>
              <p:cNvCxnSpPr/>
              <p:nvPr/>
            </p:nvCxnSpPr>
            <p:spPr>
              <a:xfrm flipH="1">
                <a:off x="4153105" y="2135658"/>
                <a:ext cx="113030" cy="1456923"/>
              </a:xfrm>
              <a:prstGeom prst="straightConnector1">
                <a:avLst/>
              </a:prstGeom>
              <a:ln w="635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6872" name="Picture 1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13792"/>
              <a:stretch>
                <a:fillRect/>
              </a:stretch>
            </p:blipFill>
            <p:spPr bwMode="auto">
              <a:xfrm>
                <a:off x="4381500" y="2728913"/>
                <a:ext cx="952500" cy="3138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CENTRALNA TEZA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Ocjena se vrši u trenutku odluke o uključenju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30352" y="1828800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7000" dirty="0"/>
          </a:p>
        </p:txBody>
      </p:sp>
      <p:sp>
        <p:nvSpPr>
          <p:cNvPr id="5" name="Text 3"/>
          <p:cNvSpPr/>
          <p:nvPr/>
        </p:nvSpPr>
        <p:spPr>
          <a:xfrm>
            <a:off x="1078992" y="1993392"/>
            <a:ext cx="99669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Radnja uključenja nije protivpravna ako bi pri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dozvoljenoj brzini vozila sa prvenstvom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konfliktna zona bila slobodna.</a:t>
            </a:r>
            <a:endParaRPr lang="en-US" sz="3300" dirty="0"/>
          </a:p>
        </p:txBody>
      </p:sp>
      <p:sp>
        <p:nvSpPr>
          <p:cNvPr id="9" name="Text 7"/>
          <p:cNvSpPr/>
          <p:nvPr/>
        </p:nvSpPr>
        <p:spPr>
          <a:xfrm>
            <a:off x="6446520" y="3675529"/>
            <a:ext cx="4645152" cy="1161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815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UZROK = NASTANAK KONFLIKTA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Polazna teza rada, str. 2 i 6.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1"/>
          <p:cNvSpPr>
            <a:spLocks noChangeArrowheads="1"/>
          </p:cNvSpPr>
          <p:nvPr/>
        </p:nvSpPr>
        <p:spPr bwMode="auto">
          <a:xfrm>
            <a:off x="2795588" y="5553075"/>
            <a:ext cx="69643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sr-Cyrl-RS" altLang="sr-Latn-RS" sz="5400" dirty="0">
                <a:solidFill>
                  <a:srgbClr val="0070C0"/>
                </a:solidFill>
                <a:latin typeface="Arial" panose="020B0604020202020204" pitchFamily="34" charset="0"/>
              </a:rPr>
              <a:t>Шта значи овај знак?</a:t>
            </a:r>
            <a:endParaRPr lang="en-US" altLang="sr-Latn-RS" sz="54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5588" y="694676"/>
            <a:ext cx="6761825" cy="507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5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1"/>
          <p:cNvSpPr>
            <a:spLocks noChangeArrowheads="1"/>
          </p:cNvSpPr>
          <p:nvPr/>
        </p:nvSpPr>
        <p:spPr bwMode="auto">
          <a:xfrm>
            <a:off x="2795588" y="5553075"/>
            <a:ext cx="69643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sr-Cyrl-RS" altLang="sr-Latn-RS" sz="5400">
                <a:solidFill>
                  <a:srgbClr val="0070C0"/>
                </a:solidFill>
                <a:latin typeface="Arial" panose="020B0604020202020204" pitchFamily="34" charset="0"/>
              </a:rPr>
              <a:t>Шта значи овај знак?</a:t>
            </a:r>
            <a:endParaRPr lang="en-US" altLang="sr-Latn-RS" sz="540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Objekat 1">
            <a:extLst>
              <a:ext uri="{FF2B5EF4-FFF2-40B4-BE49-F238E27FC236}">
                <a16:creationId xmlns:a16="http://schemas.microsoft.com/office/drawing/2014/main" id="{522F401D-DF95-EE54-EE6C-E7A5F15EA7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7106" y="433387"/>
          <a:ext cx="5157788" cy="511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3714200" imgH="13625280" progId="Photoshop.Image.7">
                  <p:embed/>
                </p:oleObj>
              </mc:Choice>
              <mc:Fallback>
                <p:oleObj name="Image" r:id="rId2" imgW="13714200" imgH="13625280" progId="Photoshop.Image.7">
                  <p:embed/>
                  <p:pic>
                    <p:nvPicPr>
                      <p:cNvPr id="2" name="Objekat 1">
                        <a:extLst>
                          <a:ext uri="{FF2B5EF4-FFF2-40B4-BE49-F238E27FC236}">
                            <a16:creationId xmlns:a16="http://schemas.microsoft.com/office/drawing/2014/main" id="{522F401D-DF95-EE54-EE6C-E7A5F15EA7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17106" y="433387"/>
                        <a:ext cx="5157788" cy="5119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92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B536E7-D123-29AA-6551-52E54501AD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4C7A1A9-7E36-C169-31D3-C2EF5532E4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49EFF420-5027-1B94-AF8F-8FF5318DE9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776" y="400775"/>
            <a:ext cx="4273705" cy="569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9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B536E7-D123-29AA-6551-52E54501AD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4C7A1A9-7E36-C169-31D3-C2EF5532E4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34531AC-50E4-C6D6-570A-2E10D86C43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6422" y="345687"/>
            <a:ext cx="4399156" cy="586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3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B536E7-D123-29AA-6551-52E54501AD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4C7A1A9-7E36-C169-31D3-C2EF5532E4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C3221C6-1C50-7D26-F67C-2A0350BAA8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649" y="300463"/>
            <a:ext cx="4407984" cy="587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9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B536E7-D123-29AA-6551-52E54501AD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4C7A1A9-7E36-C169-31D3-C2EF5532E4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88C7ED4-FD7E-81D1-D16B-473BE39AB5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883" y="226121"/>
            <a:ext cx="4463740" cy="595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B536E7-D123-29AA-6551-52E54501A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70" y="1259380"/>
            <a:ext cx="4210701" cy="2169620"/>
          </a:xfrm>
        </p:spPr>
        <p:txBody>
          <a:bodyPr>
            <a:normAutofit/>
          </a:bodyPr>
          <a:lstStyle/>
          <a:p>
            <a:r>
              <a:rPr lang="sr-Cyrl-R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Посебно ме</a:t>
            </a:r>
            <a:br>
              <a:rPr lang="sr-Cyrl-RS" sz="36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sr-Cyrl-R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одушевила ова</a:t>
            </a:r>
            <a:br>
              <a:rPr lang="sr-Cyrl-RS" sz="36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sr-Cyrl-R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хоризонтална</a:t>
            </a:r>
            <a:br>
              <a:rPr lang="sr-Cyrl-RS" sz="36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sr-Cyrl-R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ознака!?!</a:t>
            </a:r>
            <a:endParaRPr lang="en-US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4C7A1A9-7E36-C169-31D3-C2EF5532E4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1DF2EBA-3F91-6BF1-9E08-575FDEEB4C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406" y="187712"/>
            <a:ext cx="6079274" cy="607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1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B536E7-D123-29AA-6551-52E54501A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259380"/>
            <a:ext cx="2827949" cy="3065732"/>
          </a:xfrm>
        </p:spPr>
        <p:txBody>
          <a:bodyPr>
            <a:normAutofit/>
          </a:bodyPr>
          <a:lstStyle/>
          <a:p>
            <a:r>
              <a:rPr lang="sr-Cyrl-RS" sz="3600" dirty="0">
                <a:solidFill>
                  <a:srgbClr val="FF0000"/>
                </a:solidFill>
                <a:latin typeface="Arial Black" panose="020B0A04020102020204" pitchFamily="34" charset="0"/>
              </a:rPr>
              <a:t>… и ОВА!!!</a:t>
            </a:r>
            <a:endParaRPr lang="en-US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4C7A1A9-7E36-C169-31D3-C2EF5532E4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07B71595-B7A5-B10E-698D-B89144748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738" y="273978"/>
            <a:ext cx="6019800" cy="593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0499" y="1933303"/>
            <a:ext cx="6984763" cy="4176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64" y="447676"/>
            <a:ext cx="4299086" cy="575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Prava linija spajanja sa strelicom 3"/>
          <p:cNvCxnSpPr/>
          <p:nvPr/>
        </p:nvCxnSpPr>
        <p:spPr>
          <a:xfrm flipV="1">
            <a:off x="9870141" y="3536576"/>
            <a:ext cx="0" cy="1264024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rava linija spajanja sa strelicom 5"/>
          <p:cNvCxnSpPr/>
          <p:nvPr/>
        </p:nvCxnSpPr>
        <p:spPr>
          <a:xfrm flipH="1">
            <a:off x="9349483" y="3536576"/>
            <a:ext cx="520658" cy="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038"/>
            <a:ext cx="9144000" cy="610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1171575" y="2611438"/>
            <a:ext cx="2657475" cy="346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4988" y="1871663"/>
            <a:ext cx="6381750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NORMATIVNI SUKOB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Prvenstvo prolaza funkcioniše uz zakonitu brzinu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3584448" cy="3127248"/>
          </a:xfrm>
          <a:prstGeom prst="roundRect">
            <a:avLst>
              <a:gd name="adj" fmla="val 3509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828800"/>
            <a:ext cx="73152" cy="3127248"/>
          </a:xfrm>
          <a:prstGeom prst="rect">
            <a:avLst/>
          </a:prstGeom>
          <a:solidFill>
            <a:srgbClr val="AB81D4"/>
          </a:solidFill>
          <a:ln w="12700">
            <a:solidFill>
              <a:srgbClr val="AB81D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13816" y="2002536"/>
            <a:ext cx="32186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49.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13816" y="242316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Obaveza propuštanja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vozila na putu sa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prvenstvom prolaza.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315968" y="1828800"/>
            <a:ext cx="3584448" cy="3127248"/>
          </a:xfrm>
          <a:prstGeom prst="roundRect">
            <a:avLst>
              <a:gd name="adj" fmla="val 3509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15968" y="1828800"/>
            <a:ext cx="73152" cy="3127248"/>
          </a:xfrm>
          <a:prstGeom prst="rect">
            <a:avLst/>
          </a:prstGeom>
          <a:solidFill>
            <a:srgbClr val="62B085"/>
          </a:solidFill>
          <a:ln w="12700">
            <a:solidFill>
              <a:srgbClr val="62B08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35424" y="2002536"/>
            <a:ext cx="32186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43.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535424" y="242316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Obaveza prilagođene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blagovremeno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zaustavljive brzine.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8037576" y="1828800"/>
            <a:ext cx="3584448" cy="3127248"/>
          </a:xfrm>
          <a:prstGeom prst="roundRect">
            <a:avLst>
              <a:gd name="adj" fmla="val 3509"/>
            </a:avLst>
          </a:prstGeom>
          <a:solidFill>
            <a:srgbClr val="231E3C"/>
          </a:solidFill>
          <a:ln w="12700">
            <a:solidFill>
              <a:srgbClr val="39325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37576" y="1828800"/>
            <a:ext cx="73152" cy="3127248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57032" y="2002536"/>
            <a:ext cx="32186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44.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257032" y="242316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Najviša dozvoljena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brzina: granica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zakonitog očekivanja.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40080" y="5376672"/>
            <a:ext cx="10972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Prvenstvo nije pravna dozvola za prekoračenje brzine.</a:t>
            </a:r>
            <a:endParaRPr lang="en-US" sz="2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6986588" cy="46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own Arrow 5"/>
          <p:cNvSpPr/>
          <p:nvPr/>
        </p:nvSpPr>
        <p:spPr>
          <a:xfrm rot="18231825">
            <a:off x="1277144" y="70644"/>
            <a:ext cx="166687" cy="3165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8153691">
            <a:off x="4642137" y="2309018"/>
            <a:ext cx="319405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3813" y="2435225"/>
            <a:ext cx="5691187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4484" y="351973"/>
            <a:ext cx="8804031" cy="5880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ight Arrow 2"/>
          <p:cNvSpPr/>
          <p:nvPr/>
        </p:nvSpPr>
        <p:spPr>
          <a:xfrm rot="10800000">
            <a:off x="6933101" y="2652712"/>
            <a:ext cx="20574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ight Arrow 3"/>
          <p:cNvSpPr/>
          <p:nvPr/>
        </p:nvSpPr>
        <p:spPr>
          <a:xfrm rot="10800000">
            <a:off x="7532809" y="3775870"/>
            <a:ext cx="2057400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ight Arrow 4"/>
          <p:cNvSpPr/>
          <p:nvPr/>
        </p:nvSpPr>
        <p:spPr>
          <a:xfrm rot="10800000">
            <a:off x="7134225" y="992676"/>
            <a:ext cx="20574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Up-Down Arrow 1"/>
          <p:cNvSpPr/>
          <p:nvPr/>
        </p:nvSpPr>
        <p:spPr>
          <a:xfrm>
            <a:off x="6096000" y="1857375"/>
            <a:ext cx="190500" cy="55721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8248650" cy="618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9" descr="Questionmark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1900" y="2649538"/>
            <a:ext cx="2738438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repeatCount="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r>
              <a:rPr lang="sr-Cyrl-RS">
                <a:solidFill>
                  <a:schemeClr val="tx1">
                    <a:lumMod val="75000"/>
                    <a:lumOff val="25000"/>
                  </a:schemeClr>
                </a:solidFill>
              </a:rPr>
              <a:t>утокоманда у </a:t>
            </a:r>
            <a:br>
              <a:rPr lang="sr-Cyrl-R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r-Cyrl-RS">
                <a:solidFill>
                  <a:schemeClr val="tx1">
                    <a:lumMod val="75000"/>
                    <a:lumOff val="25000"/>
                  </a:schemeClr>
                </a:solidFill>
              </a:rPr>
              <a:t>Београду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3012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449263"/>
            <a:ext cx="3216275" cy="571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7456488" y="2066925"/>
            <a:ext cx="2790825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7456488" y="2419350"/>
            <a:ext cx="2790825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4035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2503" y="182563"/>
            <a:ext cx="3446463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11688" y="287338"/>
            <a:ext cx="2830512" cy="5032375"/>
          </a:xfrm>
        </p:spPr>
      </p:pic>
      <p:pic>
        <p:nvPicPr>
          <p:cNvPr id="44037" name="Picture 5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56" y="102439"/>
            <a:ext cx="3491929" cy="620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6325" y="758825"/>
            <a:ext cx="7543800" cy="3565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9500" y="4456113"/>
            <a:ext cx="7543800" cy="1143000"/>
          </a:xfrm>
        </p:spPr>
        <p:txBody>
          <a:bodyPr rtlCol="0"/>
          <a:lstStyle/>
          <a:p>
            <a:pPr eaLnBrk="1" fontAlgn="auto" hangingPunct="1">
              <a:defRPr/>
            </a:pPr>
            <a:endParaRPr lang="en-US"/>
          </a:p>
        </p:txBody>
      </p:sp>
      <p:pic>
        <p:nvPicPr>
          <p:cNvPr id="47108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9975" y="147638"/>
            <a:ext cx="4543425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47638"/>
            <a:ext cx="3408363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5187" y="-131627"/>
            <a:ext cx="8146869" cy="611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7075" y="133350"/>
            <a:ext cx="5792788" cy="841375"/>
          </a:xfrm>
        </p:spPr>
        <p:txBody>
          <a:bodyPr wrap="square" numCol="1" anchorCtr="0" compatLnSpc="1">
            <a:noAutofit/>
          </a:bodyPr>
          <a:lstStyle/>
          <a:p>
            <a:pPr eaLnBrk="1" hangingPunct="1">
              <a:defRPr/>
            </a:pPr>
            <a:br>
              <a:rPr lang="sr-Cyrl-CS" altLang="sr-Latn-RS" sz="280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r-Cyrl-RS" altLang="sr-Latn-RS" sz="4000" b="1">
                <a:solidFill>
                  <a:srgbClr val="FF0000"/>
                </a:solidFill>
                <a:latin typeface="Calibri" panose="020F0502020204030204" pitchFamily="34" charset="0"/>
              </a:rPr>
              <a:t>Примери</a:t>
            </a:r>
            <a:r>
              <a:rPr lang="en-US" altLang="sr-Latn-RS" sz="3200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  <a:sym typeface="Arial Bold" panose="020B0704020202020204" pitchFamily="34" charset="0"/>
              </a:rPr>
              <a:t> „</a:t>
            </a:r>
            <a:r>
              <a:rPr lang="sr-Cyrl-RS" altLang="sr-Latn-RS" sz="3200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  <a:sym typeface="Arial Bold" panose="020B0704020202020204" pitchFamily="34" charset="0"/>
              </a:rPr>
              <a:t>сигнализације</a:t>
            </a:r>
            <a:r>
              <a:rPr lang="en-US" altLang="sr-Latn-RS" sz="3200">
                <a:solidFill>
                  <a:srgbClr val="FF0000"/>
                </a:solidFill>
                <a:latin typeface="Arial Bold" panose="020B0704020202020204" pitchFamily="34" charset="0"/>
                <a:cs typeface="Arial Bold" panose="020B0704020202020204" pitchFamily="34" charset="0"/>
                <a:sym typeface="Arial Bold" panose="020B0704020202020204" pitchFamily="34" charset="0"/>
              </a:rPr>
              <a:t>"</a:t>
            </a:r>
            <a:endParaRPr lang="en-US" altLang="sr-Latn-RS" sz="28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6526" y="1606415"/>
            <a:ext cx="3478213" cy="463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6263" y="1087438"/>
            <a:ext cx="3652837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800" y="1108075"/>
            <a:ext cx="3638550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F1620.JPG"/>
          <p:cNvPicPr>
            <a:picLocks noGrp="1" noChangeAspect="1"/>
          </p:cNvPicPr>
          <p:nvPr isPhoto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395" y="657236"/>
            <a:ext cx="6686536" cy="50149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cxnSp>
        <p:nvCxnSpPr>
          <p:cNvPr id="4" name="Straight Arrow Connector 3"/>
          <p:cNvCxnSpPr/>
          <p:nvPr/>
        </p:nvCxnSpPr>
        <p:spPr>
          <a:xfrm>
            <a:off x="6486754" y="2512401"/>
            <a:ext cx="0" cy="2572974"/>
          </a:xfrm>
          <a:prstGeom prst="straightConnector1">
            <a:avLst/>
          </a:prstGeom>
          <a:ln w="76200">
            <a:solidFill>
              <a:srgbClr val="FFFF00"/>
            </a:solidFill>
            <a:headEnd type="stealth" w="lg" len="lg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57863" y="3429000"/>
            <a:ext cx="2100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sr-Cyrl-RS" altLang="sr-Latn-RS" dirty="0">
                <a:solidFill>
                  <a:srgbClr val="FFFF00"/>
                </a:solidFill>
              </a:rPr>
              <a:t>Висина већа од </a:t>
            </a:r>
            <a:r>
              <a:rPr lang="sr-Latn-RS" altLang="sr-Latn-RS" dirty="0">
                <a:solidFill>
                  <a:srgbClr val="FFFF00"/>
                </a:solidFill>
              </a:rPr>
              <a:t> 3m</a:t>
            </a:r>
            <a:endParaRPr lang="en-US" altLang="sr-Latn-R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2080.JPG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6900" y="1885950"/>
            <a:ext cx="4114800" cy="3086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DSCF2081.JPG"/>
          <p:cNvPicPr>
            <a:picLocks noGrp="1" noChangeAspect="1"/>
          </p:cNvPicPr>
          <p:nvPr isPhoto="1"/>
        </p:nvPicPr>
        <p:blipFill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300" y="1885950"/>
            <a:ext cx="4114800" cy="3086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66900" y="800100"/>
            <a:ext cx="7262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sr-Cyrl-RS" altLang="sr-Latn-RS" sz="4000" b="1"/>
              <a:t>Да ли је ово пешачки прелаз</a:t>
            </a:r>
            <a:r>
              <a:rPr lang="sr-Latn-RS" altLang="sr-Latn-RS" sz="4000" b="1"/>
              <a:t>?</a:t>
            </a:r>
            <a:endParaRPr lang="en-US" altLang="sr-Latn-RS" sz="4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F2447.JPG"/>
          <p:cNvPicPr>
            <a:picLocks noGrp="1" noChangeAspect="1"/>
          </p:cNvPicPr>
          <p:nvPr isPhoto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1901" y="433175"/>
            <a:ext cx="7128196" cy="53461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cxnSp>
        <p:nvCxnSpPr>
          <p:cNvPr id="4" name="Straight Arrow Connector 3"/>
          <p:cNvCxnSpPr/>
          <p:nvPr/>
        </p:nvCxnSpPr>
        <p:spPr>
          <a:xfrm flipH="1">
            <a:off x="7117738" y="730335"/>
            <a:ext cx="3184525" cy="2066925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5826548" y="1006560"/>
            <a:ext cx="2782887" cy="179070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PRVENSTVO PROLAZA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49. stav (4) ZoOBS BiH — doslovni citat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965960"/>
            <a:ext cx="11018520" cy="2377440"/>
          </a:xfrm>
          <a:prstGeom prst="roundRect">
            <a:avLst>
              <a:gd name="adj" fmla="val 4615"/>
            </a:avLst>
          </a:prstGeom>
          <a:solidFill>
            <a:srgbClr val="231E3C"/>
          </a:solidFill>
          <a:ln w="19050">
            <a:solidFill>
              <a:srgbClr val="7D4C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203704"/>
            <a:ext cx="10442448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„Vozač koji ulazi vozilom na put koji je saobraćajnim znakom označen kao put s prvenstvom prolaza dužan je da propusti </a:t>
            </a:r>
            <a:r>
              <a:rPr lang="en-US" sz="25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sva vozila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koja se kreću tim putem.“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40080" y="4809744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Propustiti vozila — da.  Pretpostaviti nezakonitu brzinu — ne.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Izvor: ZoOBS BiH, član 49. stav (4), tekst sa izmjenama i dopunama.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4160208.JPG"/>
          <p:cNvPicPr>
            <a:picLocks noGrp="1" noChangeAspect="1"/>
          </p:cNvPicPr>
          <p:nvPr isPhoto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6900" y="1885950"/>
            <a:ext cx="4114800" cy="3086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P4160209.JPG"/>
          <p:cNvPicPr>
            <a:picLocks noGrp="1" noChangeAspect="1"/>
          </p:cNvPicPr>
          <p:nvPr isPhoto="1"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300" y="1885950"/>
            <a:ext cx="4114800" cy="3086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503" y="172484"/>
            <a:ext cx="7939360" cy="595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9" descr="Questionmark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8525" y="750888"/>
            <a:ext cx="3671888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15883" y="3144644"/>
            <a:ext cx="64008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sr-Latn-RS" sz="6000" b="1" dirty="0">
                <a:ea typeface="Calibri" panose="020F0502020204030204" pitchFamily="34" charset="0"/>
                <a:cs typeface="Calibri" panose="020F0502020204030204" pitchFamily="34" charset="0"/>
              </a:rPr>
              <a:t>THANK YOU FOR ATTENTION</a:t>
            </a:r>
            <a:r>
              <a:rPr lang="sr-Latn-CS" altLang="sr-Latn-RS" sz="6000" b="1" dirty="0"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eaLnBrk="1" hangingPunct="1"/>
            <a:r>
              <a:rPr lang="sr-Cyrl-RS" altLang="sr-Latn-RS" sz="6000" b="1" dirty="0">
                <a:ea typeface="Calibri" panose="020F0502020204030204" pitchFamily="34" charset="0"/>
                <a:cs typeface="Calibri" panose="020F0502020204030204" pitchFamily="34" charset="0"/>
              </a:rPr>
              <a:t>Питања</a:t>
            </a:r>
            <a:r>
              <a:rPr lang="en-US" altLang="sr-Latn-RS" sz="6000" b="1" dirty="0"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bs-Latn-BA" altLang="sr-Latn-RS" sz="60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162300" y="1292225"/>
            <a:ext cx="7167563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4" algn="ctr" eaLnBrk="1" hangingPunct="1"/>
            <a:r>
              <a:rPr lang="sr-Cyrl-RS" altLang="sr-Latn-RS" sz="2800" b="1" dirty="0">
                <a:ea typeface="Calibri" panose="020F0502020204030204" pitchFamily="34" charset="0"/>
                <a:cs typeface="Calibri" panose="020F0502020204030204" pitchFamily="34" charset="0"/>
              </a:rPr>
              <a:t>др</a:t>
            </a:r>
            <a:r>
              <a:rPr lang="sr-Latn-RS" altLang="sr-Latn-RS" sz="2800" b="1" dirty="0">
                <a:ea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sr-Cyrl-RS" altLang="sr-Latn-RS" sz="2800" b="1" dirty="0" err="1">
                <a:ea typeface="Calibri" panose="020F0502020204030204" pitchFamily="34" charset="0"/>
                <a:cs typeface="Calibri" panose="020F0502020204030204" pitchFamily="34" charset="0"/>
              </a:rPr>
              <a:t>илан</a:t>
            </a:r>
            <a:r>
              <a:rPr lang="sr-Latn-RS" altLang="sr-Latn-RS" sz="2800" b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altLang="sr-Latn-RS" sz="2800" b="1" dirty="0">
                <a:ea typeface="Calibri" panose="020F0502020204030204" pitchFamily="34" charset="0"/>
                <a:cs typeface="Calibri" panose="020F0502020204030204" pitchFamily="34" charset="0"/>
              </a:rPr>
              <a:t>Вујанић, ред. </a:t>
            </a:r>
            <a:r>
              <a:rPr lang="sr-Cyrl-RS" altLang="sr-Latn-RS" sz="2800" b="1" dirty="0" err="1">
                <a:ea typeface="Calibri" panose="020F0502020204030204" pitchFamily="34" charset="0"/>
                <a:cs typeface="Calibri" panose="020F0502020204030204" pitchFamily="34" charset="0"/>
              </a:rPr>
              <a:t>проф</a:t>
            </a:r>
            <a:endParaRPr lang="sr-Latn-RS" altLang="sr-Latn-RS" sz="28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4" algn="ctr" eaLnBrk="1" hangingPunct="1"/>
            <a:r>
              <a:rPr lang="sr-Cyrl-RS" altLang="sr-Latn-RS" sz="2800" b="1" dirty="0" err="1">
                <a:ea typeface="Calibri" panose="020F0502020204030204" pitchFamily="34" charset="0"/>
                <a:cs typeface="Calibri" panose="020F0502020204030204" pitchFamily="34" charset="0"/>
              </a:rPr>
              <a:t>Адв</a:t>
            </a:r>
            <a:r>
              <a:rPr lang="sr-Cyrl-RS" altLang="sr-Latn-RS" sz="2800" b="1" dirty="0">
                <a:ea typeface="Calibri" panose="020F0502020204030204" pitchFamily="34" charset="0"/>
                <a:cs typeface="Calibri" panose="020F0502020204030204" pitchFamily="34" charset="0"/>
              </a:rPr>
              <a:t> Драган Станишић</a:t>
            </a:r>
            <a:endParaRPr lang="sr-Latn-CS" altLang="sr-Latn-RS" sz="28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4" algn="ctr" eaLnBrk="1" hangingPunct="1"/>
            <a:r>
              <a:rPr lang="sr-Latn-RS" altLang="sr-Latn-RS" sz="2800" dirty="0"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bs-Latn-BA" altLang="sr-Latn-RS" sz="2800" dirty="0">
                <a:ea typeface="Calibri" panose="020F0502020204030204" pitchFamily="34" charset="0"/>
                <a:cs typeface="Calibri" panose="020F0502020204030204" pitchFamily="34" charset="0"/>
              </a:rPr>
              <a:t>-mail: </a:t>
            </a:r>
            <a:r>
              <a:rPr lang="bs-Latn-BA" altLang="sr-Latn-RS" sz="2800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vujani</a:t>
            </a:r>
            <a:r>
              <a:rPr lang="en-US" altLang="sr-Latn-RS" sz="2800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c@mail.com</a:t>
            </a:r>
            <a:endParaRPr lang="sr-Cyrl-RS" altLang="sr-Latn-RS" sz="2800" dirty="0">
              <a:solidFill>
                <a:srgbClr val="C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4" algn="ctr" eaLnBrk="1" hangingPunct="1"/>
            <a:r>
              <a:rPr lang="en-US" altLang="sr-Latn-RS" sz="280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d</a:t>
            </a:r>
            <a:r>
              <a:rPr lang="sr-Latn-RS" altLang="sr-Latn-RS" sz="280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rstanisic</a:t>
            </a:r>
            <a:r>
              <a:rPr lang="en-US" altLang="sr-Latn-RS" sz="280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@gmail.com</a:t>
            </a:r>
            <a:endParaRPr lang="sr-Latn-RS" altLang="sr-Latn-RS" sz="2800" dirty="0">
              <a:solidFill>
                <a:srgbClr val="0070C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4" algn="ctr" eaLnBrk="1" hangingPunct="1"/>
            <a:r>
              <a:rPr lang="sr-Latn-RS" altLang="sr-Latn-RS" sz="2800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</a:p>
          <a:p>
            <a:pPr lvl="4" eaLnBrk="1" hangingPunct="1"/>
            <a:r>
              <a:rPr lang="sr-Latn-RS" altLang="sr-Latn-RS" sz="2800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    </a:t>
            </a:r>
            <a:endParaRPr lang="sr-Latn-CS" altLang="sr-Latn-RS" sz="2800" dirty="0">
              <a:solidFill>
                <a:srgbClr val="C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9574" name="TextBox 1"/>
          <p:cNvSpPr txBox="1">
            <a:spLocks noChangeArrowheads="1"/>
          </p:cNvSpPr>
          <p:nvPr/>
        </p:nvSpPr>
        <p:spPr bwMode="auto">
          <a:xfrm>
            <a:off x="6096000" y="288925"/>
            <a:ext cx="3557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sr-Latn-RS" altLang="sr-Latn-RS" sz="240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www.tsgserbia.com</a:t>
            </a:r>
            <a:endParaRPr lang="sr-Latn-RS" altLang="sr-Latn-RS" sz="2400">
              <a:solidFill>
                <a:srgbClr val="0070C0"/>
              </a:solidFill>
            </a:endParaRPr>
          </a:p>
        </p:txBody>
      </p:sp>
      <p:sp>
        <p:nvSpPr>
          <p:cNvPr id="2" name="Rectangle 5"/>
          <p:cNvSpPr/>
          <p:nvPr/>
        </p:nvSpPr>
        <p:spPr bwMode="auto">
          <a:xfrm>
            <a:off x="4036526" y="6399593"/>
            <a:ext cx="411894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buChar char="•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buChar char="–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buChar char="•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buChar char="–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buChar char="»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ctr">
              <a:buNone/>
              <a:defRPr/>
            </a:pPr>
            <a:r>
              <a:rPr lang="sr-Cyrl-R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Бања Лука,</a:t>
            </a:r>
            <a:r>
              <a:rPr lang="sr-Latn-R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28.-29</a:t>
            </a:r>
            <a:r>
              <a:rPr lang="sr-Latn-R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sr-Cyrl-R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05</a:t>
            </a:r>
            <a:r>
              <a:rPr lang="sr-Latn-R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.20</a:t>
            </a:r>
            <a:r>
              <a:rPr lang="sr-Cyrl-R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r>
              <a:rPr lang="sr-Latn-R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Cyrl-R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PRVENSTVO PROLAZA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49. stav (1) ZoOBS BiH — osnovno pravilo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865376"/>
            <a:ext cx="11018520" cy="2395728"/>
          </a:xfrm>
          <a:prstGeom prst="roundRect">
            <a:avLst>
              <a:gd name="adj" fmla="val 4580"/>
            </a:avLst>
          </a:prstGeom>
          <a:solidFill>
            <a:srgbClr val="231E3C"/>
          </a:solidFill>
          <a:ln w="19050">
            <a:solidFill>
              <a:srgbClr val="7D4C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103120"/>
            <a:ext cx="10442448" cy="1984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„Na raskrsnici ili u susretu s drugim vozilom vozač je dužan da propusti vozilo koje dolazi s njegove desne strane, osim ako saobraćajnim znakom na putu nije drugačije određeno.“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77240" y="4736592"/>
            <a:ext cx="10698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Zakon određuje red prolaza — ne ukida obavezu oprezne vožnje.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Izvor: ZoOBS BiH, član 49. stav (1).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PRILAGOĐENA BRZINA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43. stav (1) </a:t>
            </a:r>
            <a:r>
              <a:rPr lang="en-US" sz="3400" b="1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ZoOBS</a:t>
            </a: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B</a:t>
            </a:r>
            <a:r>
              <a:rPr lang="sr-Latn-BA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920240"/>
            <a:ext cx="11018520" cy="2487168"/>
          </a:xfrm>
          <a:prstGeom prst="roundRect">
            <a:avLst>
              <a:gd name="adj" fmla="val 4412"/>
            </a:avLst>
          </a:prstGeom>
          <a:solidFill>
            <a:srgbClr val="231E3C"/>
          </a:solidFill>
          <a:ln w="19050">
            <a:solidFill>
              <a:srgbClr val="7D4C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157984"/>
            <a:ext cx="10442448" cy="2075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„Vozač je dužan da brzinu kretanja vozila prilagodi osobinama i stanju puta, vidljivosti, preglednosti, atmosferskim prilikama, stanju vozila i tereta, gustini saobraćaja, saobraćajnim znacima i drugim saobraćajnim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uslovima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</a:t>
            </a:r>
            <a:r>
              <a:rPr lang="sr-Latn-BA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tako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da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vozilo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može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blagovremeno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da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zaustavi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pred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svakom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preprekom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koju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pod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navedenim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uslovima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može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da </a:t>
            </a:r>
            <a:r>
              <a:rPr lang="en-US" sz="2500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predvidi</a:t>
            </a: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.“</a:t>
            </a:r>
            <a:endParaRPr lang="en-US" sz="2500" dirty="0"/>
          </a:p>
          <a:p>
            <a:pPr marL="0" indent="0">
              <a:buNone/>
            </a:pP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804672" y="4864608"/>
            <a:ext cx="10561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Brzina se procjenjuje prema konkretnim uslovima saobraćaja.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DOZVOLJENA BRZINA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4"/>
            <a:ext cx="11109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44. ZoOBS BiH — zakonska granica očekivanja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801368"/>
            <a:ext cx="11018520" cy="1673352"/>
          </a:xfrm>
          <a:prstGeom prst="roundRect">
            <a:avLst>
              <a:gd name="adj" fmla="val 6557"/>
            </a:avLst>
          </a:prstGeom>
          <a:solidFill>
            <a:srgbClr val="231E3C"/>
          </a:solidFill>
          <a:ln w="19050">
            <a:solidFill>
              <a:srgbClr val="7D4C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039112"/>
            <a:ext cx="10442448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„Na putu u naselju vozač ne smije vozilom da se kreće brzinom većom od 50 km na čas, osim ako saobraćajnim znakom nije drugačije određeno.“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66928" y="3712464"/>
            <a:ext cx="11018520" cy="1673352"/>
          </a:xfrm>
          <a:prstGeom prst="roundRect">
            <a:avLst>
              <a:gd name="adj" fmla="val 6557"/>
            </a:avLst>
          </a:prstGeom>
          <a:solidFill>
            <a:srgbClr val="231E3C"/>
          </a:solidFill>
          <a:ln w="19050">
            <a:solidFill>
              <a:srgbClr val="7D4CB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3950208"/>
            <a:ext cx="10442448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„Na putu van naselja vozač ne smije vozilom da se kreće brzinom većom od brzine određene saobraćajnim znakom postavljenim na putu.“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11064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10" dirty="0">
                <a:solidFill>
                  <a:srgbClr val="AB81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NAČELO POVJERENJA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694943"/>
            <a:ext cx="11109960" cy="9509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Vozač procjenjuje radnju prema zakonitom kretanju </a:t>
            </a:r>
            <a:r>
              <a:rPr lang="en-US" sz="3400" b="1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drugog</a:t>
            </a:r>
            <a:r>
              <a:rPr lang="en-US" sz="34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400" b="1" dirty="0" err="1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vozila</a:t>
            </a:r>
            <a:endParaRPr lang="sr-Latn-BA" sz="3400" b="1" dirty="0">
              <a:solidFill>
                <a:srgbClr val="F7F5FA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76072" y="2029968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87452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Očekivanje: vozilo sa prvenstvom vozi dozvoljeno.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576072" y="2825496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670048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Izuzetak: prekoračenje je objektivno uočljivo.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76072" y="3621024"/>
            <a:ext cx="219456" cy="0"/>
          </a:xfrm>
          <a:prstGeom prst="line">
            <a:avLst/>
          </a:prstGeom>
          <a:noFill/>
          <a:ln w="38100">
            <a:solidFill>
              <a:srgbClr val="AB81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3465576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dirty="0" err="1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Procjena</a:t>
            </a: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sr-Latn-BA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bezbjedne udaljenosti </a:t>
            </a:r>
            <a:r>
              <a:rPr lang="en-US" sz="2700" dirty="0">
                <a:solidFill>
                  <a:srgbClr val="E9E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 vrši prije ulaska u konfliktnu zonu.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576072" y="4663440"/>
            <a:ext cx="219456" cy="0"/>
          </a:xfrm>
          <a:prstGeom prst="line">
            <a:avLst/>
          </a:prstGeom>
          <a:noFill/>
          <a:ln w="38100">
            <a:solidFill>
              <a:srgbClr val="E9C46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2688" y="4507992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7F5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Suprotno tumačenje nagrađuje protivpravno ponašanje.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576072" y="6044184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4B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Načelo izloženo u radu u vezi sa čl. 43, 44. i 49. ZoOBS BiH.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37392" y="656539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2400">
                <a:solidFill>
                  <a:srgbClr val="D9D4E4"/>
                </a:solidFill>
                <a:latin typeface="Georgia"/>
                <a:ea typeface="Georgia"/>
                <a:cs typeface="Georgia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eorg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1478</Words>
  <Application>Microsoft Office PowerPoint</Application>
  <PresentationFormat>Широки екран</PresentationFormat>
  <Paragraphs>244</Paragraphs>
  <Slides>51</Slides>
  <Notes>22</Notes>
  <HiddenSlides>0</HiddenSlides>
  <MMClips>0</MMClips>
  <ScaleCrop>false</ScaleCrop>
  <HeadingPairs>
    <vt:vector size="8" baseType="variant">
      <vt:variant>
        <vt:lpstr>Коришћени фонтови</vt:lpstr>
      </vt:variant>
      <vt:variant>
        <vt:i4>8</vt:i4>
      </vt:variant>
      <vt:variant>
        <vt:lpstr>Тема</vt:lpstr>
      </vt:variant>
      <vt:variant>
        <vt:i4>1</vt:i4>
      </vt:variant>
      <vt:variant>
        <vt:lpstr>Уграђени OLE сервери</vt:lpstr>
      </vt:variant>
      <vt:variant>
        <vt:i4>1</vt:i4>
      </vt:variant>
      <vt:variant>
        <vt:lpstr>Наслови слајдова</vt:lpstr>
      </vt:variant>
      <vt:variant>
        <vt:i4>51</vt:i4>
      </vt:variant>
    </vt:vector>
  </HeadingPairs>
  <TitlesOfParts>
    <vt:vector size="61" baseType="lpstr">
      <vt:lpstr>Arial</vt:lpstr>
      <vt:lpstr>Arial Black</vt:lpstr>
      <vt:lpstr>Arial Bold</vt:lpstr>
      <vt:lpstr>Calibri</vt:lpstr>
      <vt:lpstr>Georgia</vt:lpstr>
      <vt:lpstr>Gill Sans</vt:lpstr>
      <vt:lpstr>Times New Roman</vt:lpstr>
      <vt:lpstr>Wingdings</vt:lpstr>
      <vt:lpstr>Office Theme</vt:lpstr>
      <vt:lpstr>Image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Посебно ме одушевила ова хоризонтална ознака!?!</vt:lpstr>
      <vt:lpstr>… и ОВА!!!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Aутокоманда у  Београду</vt:lpstr>
      <vt:lpstr>PowerPoint презентација</vt:lpstr>
      <vt:lpstr>PowerPoint презентација</vt:lpstr>
      <vt:lpstr> Примери „сигнализације"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Advokatska kancelarija Stanišić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Sukob oduzimanja prvenstva prolaza i prekoračenja brzine</dc:title>
  <dc:subject>Sukob oduzimanja prvenstva prolaza i prekoračenja brzine</dc:subject>
  <dc:creator>Dragan Stanišić</dc:creator>
  <cp:lastModifiedBy>Slajka</cp:lastModifiedBy>
  <cp:revision>6</cp:revision>
  <dcterms:created xsi:type="dcterms:W3CDTF">2026-05-27T16:54:23Z</dcterms:created>
  <dcterms:modified xsi:type="dcterms:W3CDTF">2026-05-28T07:40:28Z</dcterms:modified>
</cp:coreProperties>
</file>