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114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1143A"/>
          </a:solidFill>
          <a:ln w="12700">
            <a:solidFill>
              <a:srgbClr val="21143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382512"/>
            <a:ext cx="12191695" cy="475488"/>
          </a:xfrm>
          <a:prstGeom prst="rect">
            <a:avLst/>
          </a:prstGeom>
          <a:solidFill>
            <a:srgbClr val="2C1850"/>
          </a:solidFill>
          <a:ln w="12700">
            <a:solidFill>
              <a:srgbClr val="2C1850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11480" y="6382512"/>
            <a:ext cx="2148840" cy="54864"/>
          </a:xfrm>
          <a:prstGeom prst="rect">
            <a:avLst/>
          </a:prstGeom>
          <a:solidFill>
            <a:srgbClr val="BFA7FF"/>
          </a:solidFill>
          <a:ln w="12700">
            <a:solidFill>
              <a:srgbClr val="BFA7FF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13258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UGOVOR O OSIGURANJU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658368" y="2148840"/>
            <a:ext cx="10058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i="1" dirty="0">
                <a:solidFill>
                  <a:srgbClr val="BFA7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Insurance Contract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658368" y="3886200"/>
            <a:ext cx="9875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Borijan Dabić · Dejan Stojaković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658368" y="4370832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Pregled prema Zakonu o obligacionim odnosima Republike Srpske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658368" y="6492240"/>
            <a:ext cx="3840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BBB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UGOVOR O OSIGURANJU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1228832" y="6473952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CBBB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2114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1143A"/>
          </a:solidFill>
          <a:ln w="12700">
            <a:solidFill>
              <a:srgbClr val="21143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382512"/>
            <a:ext cx="12191695" cy="475488"/>
          </a:xfrm>
          <a:prstGeom prst="rect">
            <a:avLst/>
          </a:prstGeom>
          <a:solidFill>
            <a:srgbClr val="2C1850"/>
          </a:solidFill>
          <a:ln w="12700">
            <a:solidFill>
              <a:srgbClr val="2C1850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11480" y="6382512"/>
            <a:ext cx="2148840" cy="54864"/>
          </a:xfrm>
          <a:prstGeom prst="rect">
            <a:avLst/>
          </a:prstGeom>
          <a:solidFill>
            <a:srgbClr val="BFA7FF"/>
          </a:solidFill>
          <a:ln w="12700">
            <a:solidFill>
              <a:srgbClr val="BFA7FF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347472"/>
            <a:ext cx="9601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FA7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ZAŠTITA OSIGURANIKA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58368" y="676656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Adhezioni karakter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896112" y="1645920"/>
            <a:ext cx="10652760" cy="4370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Osiguravač unaprijed priprema opšte uslove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Ugovarač ih u praksi prihvata ili odbija u cjelini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Nejasne odredbe tumače se u korist druge strane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Član 900 ZOO ograničava odstupanje na štetu osiguranika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Zaštitna funkcija ZOO ima poseban značaj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658368" y="6492240"/>
            <a:ext cx="3840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BBB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UGOVOR O OSIGURANJU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1228832" y="6473952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CBBB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2114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1143A"/>
          </a:solidFill>
          <a:ln w="12700">
            <a:solidFill>
              <a:srgbClr val="21143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382512"/>
            <a:ext cx="12191695" cy="475488"/>
          </a:xfrm>
          <a:prstGeom prst="rect">
            <a:avLst/>
          </a:prstGeom>
          <a:solidFill>
            <a:srgbClr val="2C1850"/>
          </a:solidFill>
          <a:ln w="12700">
            <a:solidFill>
              <a:srgbClr val="2C1850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11480" y="6382512"/>
            <a:ext cx="2148840" cy="54864"/>
          </a:xfrm>
          <a:prstGeom prst="rect">
            <a:avLst/>
          </a:prstGeom>
          <a:solidFill>
            <a:srgbClr val="BFA7FF"/>
          </a:solidFill>
          <a:ln w="12700">
            <a:solidFill>
              <a:srgbClr val="BFA7FF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347472"/>
            <a:ext cx="9601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FA7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VRSTE OSIGURANJA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58368" y="676656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Imovinska osiguranja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896112" y="1645920"/>
            <a:ext cx="10652760" cy="4370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Svrha je naknada stvarne materijalne štete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Osiguranik ne smije ostvariti dobit iz osiguranja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Potrebno je postojanje osiguranog interesa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Naknada ne može biti veća od pretrpljene štete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Primjenjuju se pravila o nadosiguranju i podosiguranju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658368" y="6492240"/>
            <a:ext cx="3840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BBB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UGOVOR O OSIGURANJU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1228832" y="6473952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CBBB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2114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1143A"/>
          </a:solidFill>
          <a:ln w="12700">
            <a:solidFill>
              <a:srgbClr val="21143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382512"/>
            <a:ext cx="12191695" cy="475488"/>
          </a:xfrm>
          <a:prstGeom prst="rect">
            <a:avLst/>
          </a:prstGeom>
          <a:solidFill>
            <a:srgbClr val="2C1850"/>
          </a:solidFill>
          <a:ln w="12700">
            <a:solidFill>
              <a:srgbClr val="2C1850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11480" y="6382512"/>
            <a:ext cx="2148840" cy="54864"/>
          </a:xfrm>
          <a:prstGeom prst="rect">
            <a:avLst/>
          </a:prstGeom>
          <a:solidFill>
            <a:srgbClr val="BFA7FF"/>
          </a:solidFill>
          <a:ln w="12700">
            <a:solidFill>
              <a:srgbClr val="BFA7FF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347472"/>
            <a:ext cx="9601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FA7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VRSTE OSIGURANJA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58368" y="676656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Nadosiguranje i podosiguranje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896112" y="1645920"/>
            <a:ext cx="10652760" cy="4370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Nadosiguranje: suma veća od vrijednosti stvari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Savjesno nadosiguranje vodi sniženju sume i premije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Prevara može voditi poništenju ugovora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Podosiguranje: suma manja od vrijednosti stvari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Član 936 ZOO uvodi pravilo proporcije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658368" y="6492240"/>
            <a:ext cx="3840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BBB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UGOVOR O OSIGURANJU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1228832" y="6473952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CBBB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2114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1143A"/>
          </a:solidFill>
          <a:ln w="12700">
            <a:solidFill>
              <a:srgbClr val="21143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382512"/>
            <a:ext cx="12191695" cy="475488"/>
          </a:xfrm>
          <a:prstGeom prst="rect">
            <a:avLst/>
          </a:prstGeom>
          <a:solidFill>
            <a:srgbClr val="2C1850"/>
          </a:solidFill>
          <a:ln w="12700">
            <a:solidFill>
              <a:srgbClr val="2C1850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11480" y="6382512"/>
            <a:ext cx="2148840" cy="54864"/>
          </a:xfrm>
          <a:prstGeom prst="rect">
            <a:avLst/>
          </a:prstGeom>
          <a:solidFill>
            <a:srgbClr val="BFA7FF"/>
          </a:solidFill>
          <a:ln w="12700">
            <a:solidFill>
              <a:srgbClr val="BFA7FF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347472"/>
            <a:ext cx="9601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FA7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VRSTE OSIGURANJA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58368" y="676656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Osiguranje od odgovornosti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896112" y="1645920"/>
            <a:ext cx="10652760" cy="4370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Osiguravač odgovara za štetu koju potražuje treće lice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Odgovornost postoji u granicama svote osiguranja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Osiguravač snosi i troškove spora o odgovornosti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Član 941 ZOO daje oštećenom direktnu tužbu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Pravo oštećenog nastaje od dana osiguranog slučaja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658368" y="6492240"/>
            <a:ext cx="3840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BBB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UGOVOR O OSIGURANJU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1228832" y="6473952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CBBB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13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2114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1143A"/>
          </a:solidFill>
          <a:ln w="12700">
            <a:solidFill>
              <a:srgbClr val="21143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382512"/>
            <a:ext cx="12191695" cy="475488"/>
          </a:xfrm>
          <a:prstGeom prst="rect">
            <a:avLst/>
          </a:prstGeom>
          <a:solidFill>
            <a:srgbClr val="2C1850"/>
          </a:solidFill>
          <a:ln w="12700">
            <a:solidFill>
              <a:srgbClr val="2C1850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11480" y="6382512"/>
            <a:ext cx="2148840" cy="54864"/>
          </a:xfrm>
          <a:prstGeom prst="rect">
            <a:avLst/>
          </a:prstGeom>
          <a:solidFill>
            <a:srgbClr val="BFA7FF"/>
          </a:solidFill>
          <a:ln w="12700">
            <a:solidFill>
              <a:srgbClr val="BFA7FF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347472"/>
            <a:ext cx="9601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FA7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VRSTE OSIGURANJA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58368" y="676656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Osiguranje lica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896112" y="1645920"/>
            <a:ext cx="10652760" cy="4370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Obuhvata osiguranje života i osiguranje od nezgode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 primjenjuje se strogo načelo obeštećenja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Isplaćuje se unaprijed ugovorena osigurana svota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Posebna pravila važe za korisnika osiguranja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Kod životnog osiguranja značajna je otkupna vrijednost polise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658368" y="6492240"/>
            <a:ext cx="3840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BBB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UGOVOR O OSIGURANJU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1228832" y="6473952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CBBB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14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2114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1143A"/>
          </a:solidFill>
          <a:ln w="12700">
            <a:solidFill>
              <a:srgbClr val="21143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382512"/>
            <a:ext cx="12191695" cy="475488"/>
          </a:xfrm>
          <a:prstGeom prst="rect">
            <a:avLst/>
          </a:prstGeom>
          <a:solidFill>
            <a:srgbClr val="2C1850"/>
          </a:solidFill>
          <a:ln w="12700">
            <a:solidFill>
              <a:srgbClr val="2C1850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11480" y="6382512"/>
            <a:ext cx="2148840" cy="54864"/>
          </a:xfrm>
          <a:prstGeom prst="rect">
            <a:avLst/>
          </a:prstGeom>
          <a:solidFill>
            <a:srgbClr val="BFA7FF"/>
          </a:solidFill>
          <a:ln w="12700">
            <a:solidFill>
              <a:srgbClr val="BFA7FF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347472"/>
            <a:ext cx="9601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FA7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 / PRAVA I OBAVEZE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58368" y="676656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Obaveze ugovarača osiguranja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896112" y="1645920"/>
            <a:ext cx="10652760" cy="4370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Plaćanje premije u ugovorenim rokovima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Prijava okolnosti značajnih za ocjenu rizika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Obavještavanje o promjenama rizika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Prijava osiguranog slučaja najdalje u roku od tri dana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Naknada štete osiguravaču zbog zakašnjele prijave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658368" y="6492240"/>
            <a:ext cx="3840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BBB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UGOVOR O OSIGURANJU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1228832" y="6473952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CBBB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15</a:t>
            </a: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2114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1143A"/>
          </a:solidFill>
          <a:ln w="12700">
            <a:solidFill>
              <a:srgbClr val="21143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382512"/>
            <a:ext cx="12191695" cy="475488"/>
          </a:xfrm>
          <a:prstGeom prst="rect">
            <a:avLst/>
          </a:prstGeom>
          <a:solidFill>
            <a:srgbClr val="2C1850"/>
          </a:solidFill>
          <a:ln w="12700">
            <a:solidFill>
              <a:srgbClr val="2C1850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11480" y="6382512"/>
            <a:ext cx="2148840" cy="54864"/>
          </a:xfrm>
          <a:prstGeom prst="rect">
            <a:avLst/>
          </a:prstGeom>
          <a:solidFill>
            <a:srgbClr val="BFA7FF"/>
          </a:solidFill>
          <a:ln w="12700">
            <a:solidFill>
              <a:srgbClr val="BFA7FF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347472"/>
            <a:ext cx="9601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FA7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 / PRAVA I OBAVEZE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58368" y="676656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Obaveze osiguravača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896112" y="1645920"/>
            <a:ext cx="10652760" cy="4370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Isplata naknade ili osigurane svote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Rok isplate ne može biti duži od 14 dana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Ako osnov ili visina nisu jasni, rok teče od utvrđenja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 zahtjev se isplaćuje nesporni dio kao predujam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Osiguravač postupa pažnjom dobrog stručnjaka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658368" y="6492240"/>
            <a:ext cx="3840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BBB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UGOVOR O OSIGURANJU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1228832" y="6473952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CBBB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16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2114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1143A"/>
          </a:solidFill>
          <a:ln w="12700">
            <a:solidFill>
              <a:srgbClr val="21143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382512"/>
            <a:ext cx="12191695" cy="475488"/>
          </a:xfrm>
          <a:prstGeom prst="rect">
            <a:avLst/>
          </a:prstGeom>
          <a:solidFill>
            <a:srgbClr val="2C1850"/>
          </a:solidFill>
          <a:ln w="12700">
            <a:solidFill>
              <a:srgbClr val="2C1850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11480" y="6382512"/>
            <a:ext cx="2148840" cy="54864"/>
          </a:xfrm>
          <a:prstGeom prst="rect">
            <a:avLst/>
          </a:prstGeom>
          <a:solidFill>
            <a:srgbClr val="BFA7FF"/>
          </a:solidFill>
          <a:ln w="12700">
            <a:solidFill>
              <a:srgbClr val="BFA7FF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347472"/>
            <a:ext cx="9601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FA7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 / PRAVA I OBAVEZE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58368" y="676656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Sankcije za povredu obaveza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896112" y="1645920"/>
            <a:ext cx="10652760" cy="4370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Namjerna netačna prijava može voditi poništenju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Nenamjerna netačnost može voditi raskidu ili povećanju premije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Naknada se može smanjiti srazmjerno stvarno potrebnoj premiji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Zakašnjela prijava ne smije automatski gasiti pravo na naknadu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Neisplata naknade vodi kamati i mogućoj dodatnoj šteti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658368" y="6492240"/>
            <a:ext cx="3840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BBB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UGOVOR O OSIGURANJU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1228832" y="6473952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CBBB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17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2114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1143A"/>
          </a:solidFill>
          <a:ln w="12700">
            <a:solidFill>
              <a:srgbClr val="21143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382512"/>
            <a:ext cx="12191695" cy="475488"/>
          </a:xfrm>
          <a:prstGeom prst="rect">
            <a:avLst/>
          </a:prstGeom>
          <a:solidFill>
            <a:srgbClr val="2C1850"/>
          </a:solidFill>
          <a:ln w="12700">
            <a:solidFill>
              <a:srgbClr val="2C1850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11480" y="6382512"/>
            <a:ext cx="2148840" cy="54864"/>
          </a:xfrm>
          <a:prstGeom prst="rect">
            <a:avLst/>
          </a:prstGeom>
          <a:solidFill>
            <a:srgbClr val="BFA7FF"/>
          </a:solidFill>
          <a:ln w="12700">
            <a:solidFill>
              <a:srgbClr val="BFA7FF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347472"/>
            <a:ext cx="9601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FA7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08 / PRESTANAK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58368" y="676656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Prestanak ugovora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896112" y="1645920"/>
            <a:ext cx="10652760" cy="4370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Istek ugovorenog vremena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Sporazumni raskid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Zakonski režim prestanka zbog neplaćanja premije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Prestanak zbog prestanka rizika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Prava iz ranijih osiguranih slučajeva ostaju zaštićena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658368" y="6492240"/>
            <a:ext cx="3840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BBB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UGOVOR O OSIGURANJU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1228832" y="6473952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CBBB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18</a:t>
            </a:r>
            <a:endParaRPr lang="en-US" sz="1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2114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1143A"/>
          </a:solidFill>
          <a:ln w="12700">
            <a:solidFill>
              <a:srgbClr val="21143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382512"/>
            <a:ext cx="12191695" cy="475488"/>
          </a:xfrm>
          <a:prstGeom prst="rect">
            <a:avLst/>
          </a:prstGeom>
          <a:solidFill>
            <a:srgbClr val="2C1850"/>
          </a:solidFill>
          <a:ln w="12700">
            <a:solidFill>
              <a:srgbClr val="2C1850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11480" y="6382512"/>
            <a:ext cx="2148840" cy="54864"/>
          </a:xfrm>
          <a:prstGeom prst="rect">
            <a:avLst/>
          </a:prstGeom>
          <a:solidFill>
            <a:srgbClr val="BFA7FF"/>
          </a:solidFill>
          <a:ln w="12700">
            <a:solidFill>
              <a:srgbClr val="BFA7FF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347472"/>
            <a:ext cx="9601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FA7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09 / ZASTARA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58368" y="676656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Zastara potraživanja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896112" y="1645920"/>
            <a:ext cx="10652760" cy="4370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Osiguranje života: pet godina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Ostala osiguranja: tri godine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Rok teče od prvog dana poslije proteka kalendarske godine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Ako lice nije znalo za slučaj, rok teče od saznanja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Apsolutni rok: deset godina za životno, pet za ostala osiguranja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658368" y="6492240"/>
            <a:ext cx="3840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BBB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UGOVOR O OSIGURANJU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1228832" y="6473952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CBBB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19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2114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1143A"/>
          </a:solidFill>
          <a:ln w="12700">
            <a:solidFill>
              <a:srgbClr val="21143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382512"/>
            <a:ext cx="12191695" cy="475488"/>
          </a:xfrm>
          <a:prstGeom prst="rect">
            <a:avLst/>
          </a:prstGeom>
          <a:solidFill>
            <a:srgbClr val="2C1850"/>
          </a:solidFill>
          <a:ln w="12700">
            <a:solidFill>
              <a:srgbClr val="2C1850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11480" y="6382512"/>
            <a:ext cx="2148840" cy="54864"/>
          </a:xfrm>
          <a:prstGeom prst="rect">
            <a:avLst/>
          </a:prstGeom>
          <a:solidFill>
            <a:srgbClr val="BFA7FF"/>
          </a:solidFill>
          <a:ln w="12700">
            <a:solidFill>
              <a:srgbClr val="BFA7FF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347472"/>
            <a:ext cx="9601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FA7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 / UVOD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58368" y="676656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Cilj rada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896112" y="1645920"/>
            <a:ext cx="10652760" cy="4370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Analiza ugovora o osiguranju u pravu RS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Prikaz aleatornosti i adhezionog karaktera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Razgraničenje imovinskih osiguranja i osiguranja lica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Obrada prava, obaveza, prestanka i zastare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Naglasak na zaštitnim pravilima ZOO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658368" y="6492240"/>
            <a:ext cx="3840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BBB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UGOVOR O OSIGURANJU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1228832" y="6473952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CBBB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2114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1143A"/>
          </a:solidFill>
          <a:ln w="12700">
            <a:solidFill>
              <a:srgbClr val="21143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382512"/>
            <a:ext cx="12191695" cy="475488"/>
          </a:xfrm>
          <a:prstGeom prst="rect">
            <a:avLst/>
          </a:prstGeom>
          <a:solidFill>
            <a:srgbClr val="2C1850"/>
          </a:solidFill>
          <a:ln w="12700">
            <a:solidFill>
              <a:srgbClr val="2C1850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11480" y="6382512"/>
            <a:ext cx="2148840" cy="54864"/>
          </a:xfrm>
          <a:prstGeom prst="rect">
            <a:avLst/>
          </a:prstGeom>
          <a:solidFill>
            <a:srgbClr val="BFA7FF"/>
          </a:solidFill>
          <a:ln w="12700">
            <a:solidFill>
              <a:srgbClr val="BFA7FF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347472"/>
            <a:ext cx="9601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FA7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09 / ZASTARA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58368" y="676656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Osiguranje od odgovornosti i zastara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896112" y="1645920"/>
            <a:ext cx="10652760" cy="4370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Razlikuje se zahtjev osiguranika i neposredni zahtjev oštećenog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Zahtjev osiguranika teče od tužbe oštećenog ili obeštećenja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Neposredni zahtjev prati zastaru prema odgovornom licu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Kod deliktne štete relevantan je i član 376 ZOO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Rokove ne treba mehanički svoditi na član 380 stav 1 ZOO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658368" y="6492240"/>
            <a:ext cx="3840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BBB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UGOVOR O OSIGURANJU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1228832" y="6473952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CBBB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</a:t>
            </a:r>
            <a:endParaRPr lang="en-US" sz="1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2114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1143A"/>
          </a:solidFill>
          <a:ln w="12700">
            <a:solidFill>
              <a:srgbClr val="21143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382512"/>
            <a:ext cx="12191695" cy="475488"/>
          </a:xfrm>
          <a:prstGeom prst="rect">
            <a:avLst/>
          </a:prstGeom>
          <a:solidFill>
            <a:srgbClr val="2C1850"/>
          </a:solidFill>
          <a:ln w="12700">
            <a:solidFill>
              <a:srgbClr val="2C1850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11480" y="6382512"/>
            <a:ext cx="2148840" cy="54864"/>
          </a:xfrm>
          <a:prstGeom prst="rect">
            <a:avLst/>
          </a:prstGeom>
          <a:solidFill>
            <a:srgbClr val="BFA7FF"/>
          </a:solidFill>
          <a:ln w="12700">
            <a:solidFill>
              <a:srgbClr val="BFA7FF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347472"/>
            <a:ext cx="9601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FA7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 / ZAKLJUČAK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58368" y="676656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Zaključne teze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896112" y="1645920"/>
            <a:ext cx="10652760" cy="4370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Ugovor o osiguranju je instrument prenosa rizika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Opšti uslovi imaju značaj, ali nisu iznad imperativnih pravila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ZOO štiti osiguranika, korisnika i treće oštećeno lice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Kod imovinskog osiguranja odlučno je načelo obeštećenja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Kod odgovornosti je ključna direktna zaštita oštećenog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658368" y="6492240"/>
            <a:ext cx="3840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BBB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UGOVOR O OSIGURANJU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1228832" y="6473952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CBBB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21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2114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1143A"/>
          </a:solidFill>
          <a:ln w="12700">
            <a:solidFill>
              <a:srgbClr val="21143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382512"/>
            <a:ext cx="12191695" cy="475488"/>
          </a:xfrm>
          <a:prstGeom prst="rect">
            <a:avLst/>
          </a:prstGeom>
          <a:solidFill>
            <a:srgbClr val="2C1850"/>
          </a:solidFill>
          <a:ln w="12700">
            <a:solidFill>
              <a:srgbClr val="2C1850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11480" y="6382512"/>
            <a:ext cx="2148840" cy="54864"/>
          </a:xfrm>
          <a:prstGeom prst="rect">
            <a:avLst/>
          </a:prstGeom>
          <a:solidFill>
            <a:srgbClr val="BFA7FF"/>
          </a:solidFill>
          <a:ln w="12700">
            <a:solidFill>
              <a:srgbClr val="BFA7FF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347472"/>
            <a:ext cx="9601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FA7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PRAVNI OKVIR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58368" y="676656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Pojam ugovora o osiguranju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896112" y="1645920"/>
            <a:ext cx="10652760" cy="4370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Ugovarač plaća premiju osiguravaču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Osiguravač preuzima ugovoreni rizik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 nastanku osiguranog slučaja duguje isplatu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Isplata može pripasti osiguraniku ili trećem licu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Osnovna funkcija: ekonomska zaštita od rizika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658368" y="6492240"/>
            <a:ext cx="3840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BBB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UGOVOR O OSIGURANJU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1228832" y="6473952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CBBB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2114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1143A"/>
          </a:solidFill>
          <a:ln w="12700">
            <a:solidFill>
              <a:srgbClr val="21143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382512"/>
            <a:ext cx="12191695" cy="475488"/>
          </a:xfrm>
          <a:prstGeom prst="rect">
            <a:avLst/>
          </a:prstGeom>
          <a:solidFill>
            <a:srgbClr val="2C1850"/>
          </a:solidFill>
          <a:ln w="12700">
            <a:solidFill>
              <a:srgbClr val="2C1850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11480" y="6382512"/>
            <a:ext cx="2148840" cy="54864"/>
          </a:xfrm>
          <a:prstGeom prst="rect">
            <a:avLst/>
          </a:prstGeom>
          <a:solidFill>
            <a:srgbClr val="BFA7FF"/>
          </a:solidFill>
          <a:ln w="12700">
            <a:solidFill>
              <a:srgbClr val="BFA7FF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347472"/>
            <a:ext cx="9601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FA7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PRAVNI OKVIR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58368" y="676656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Pravna priroda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896112" y="1645920"/>
            <a:ext cx="10652760" cy="4370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Dvostrano obavezan ugovor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Teretan ugovor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Aleatoran ugovor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 pravilu formalan ugovor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Najčešće zaključen na osnovu opštih uslova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658368" y="6492240"/>
            <a:ext cx="3840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BBB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UGOVOR O OSIGURANJU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1228832" y="6473952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CBBB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2114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1143A"/>
          </a:solidFill>
          <a:ln w="12700">
            <a:solidFill>
              <a:srgbClr val="21143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382512"/>
            <a:ext cx="12191695" cy="475488"/>
          </a:xfrm>
          <a:prstGeom prst="rect">
            <a:avLst/>
          </a:prstGeom>
          <a:solidFill>
            <a:srgbClr val="2C1850"/>
          </a:solidFill>
          <a:ln w="12700">
            <a:solidFill>
              <a:srgbClr val="2C1850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11480" y="6382512"/>
            <a:ext cx="2148840" cy="54864"/>
          </a:xfrm>
          <a:prstGeom prst="rect">
            <a:avLst/>
          </a:prstGeom>
          <a:solidFill>
            <a:srgbClr val="BFA7FF"/>
          </a:solidFill>
          <a:ln w="12700">
            <a:solidFill>
              <a:srgbClr val="BFA7FF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347472"/>
            <a:ext cx="9601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FA7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ZAKLJUČENJE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58368" y="676656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Nastanak ugovora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896112" y="1645920"/>
            <a:ext cx="10652760" cy="4370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Član 897 ZOO: pojam ugovora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Član 901 ZOO: zaključenje ugovora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Ugovor nastaje potpisom polise ili liste pokrića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Pismena ponuda može biti prihvaćena ćutanjem osiguravača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Član 903 ZOO: odnos može nastati plaćanjem premije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658368" y="6492240"/>
            <a:ext cx="3840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BBB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UGOVOR O OSIGURANJU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1228832" y="6473952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CBBB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2114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1143A"/>
          </a:solidFill>
          <a:ln w="12700">
            <a:solidFill>
              <a:srgbClr val="21143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382512"/>
            <a:ext cx="12191695" cy="475488"/>
          </a:xfrm>
          <a:prstGeom prst="rect">
            <a:avLst/>
          </a:prstGeom>
          <a:solidFill>
            <a:srgbClr val="2C1850"/>
          </a:solidFill>
          <a:ln w="12700">
            <a:solidFill>
              <a:srgbClr val="2C1850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11480" y="6382512"/>
            <a:ext cx="2148840" cy="54864"/>
          </a:xfrm>
          <a:prstGeom prst="rect">
            <a:avLst/>
          </a:prstGeom>
          <a:solidFill>
            <a:srgbClr val="BFA7FF"/>
          </a:solidFill>
          <a:ln w="12700">
            <a:solidFill>
              <a:srgbClr val="BFA7FF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347472"/>
            <a:ext cx="9601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FA7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ZAKLJUČENJE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58368" y="676656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Polisa i uslovi osiguranja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896112" y="1645920"/>
            <a:ext cx="10652760" cy="4370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Polisa je ključna isprava o ugovoru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Član 902 ZOO propisuje obavezne elemente polise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Opšti i posebni uslovi moraju biti dostupni ugovaraču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Osiguravač mora upozoriti da su uslovi sastavni dio ugovora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Polisu ne treba poistovjećivati sa samim ugovorom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658368" y="6492240"/>
            <a:ext cx="3840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BBB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UGOVOR O OSIGURANJU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1228832" y="6473952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CBBB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2114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1143A"/>
          </a:solidFill>
          <a:ln w="12700">
            <a:solidFill>
              <a:srgbClr val="21143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382512"/>
            <a:ext cx="12191695" cy="475488"/>
          </a:xfrm>
          <a:prstGeom prst="rect">
            <a:avLst/>
          </a:prstGeom>
          <a:solidFill>
            <a:srgbClr val="2C1850"/>
          </a:solidFill>
          <a:ln w="12700">
            <a:solidFill>
              <a:srgbClr val="2C1850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11480" y="6382512"/>
            <a:ext cx="2148840" cy="54864"/>
          </a:xfrm>
          <a:prstGeom prst="rect">
            <a:avLst/>
          </a:prstGeom>
          <a:solidFill>
            <a:srgbClr val="BFA7FF"/>
          </a:solidFill>
          <a:ln w="12700">
            <a:solidFill>
              <a:srgbClr val="BFA7FF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347472"/>
            <a:ext cx="9601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FA7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ELEMENTI UGOVORA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58368" y="676656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Rizik i osigurani slučaj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896112" y="1645920"/>
            <a:ext cx="10652760" cy="4370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Osigurani slučaj je događaj zbog kojeg se ugovor zaključuje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Mora biti budući i neizvjestan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Mora biti nezavisan od isključive volje ugovarača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Ako rizika nema, ugovor nema osnovnu pretpostavku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Već nastali ili izvjesni događaj vodi ništavosti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658368" y="6492240"/>
            <a:ext cx="3840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BBB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UGOVOR O OSIGURANJU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1228832" y="6473952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CBBB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2114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1143A"/>
          </a:solidFill>
          <a:ln w="12700">
            <a:solidFill>
              <a:srgbClr val="21143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382512"/>
            <a:ext cx="12191695" cy="475488"/>
          </a:xfrm>
          <a:prstGeom prst="rect">
            <a:avLst/>
          </a:prstGeom>
          <a:solidFill>
            <a:srgbClr val="2C1850"/>
          </a:solidFill>
          <a:ln w="12700">
            <a:solidFill>
              <a:srgbClr val="2C1850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11480" y="6382512"/>
            <a:ext cx="2148840" cy="54864"/>
          </a:xfrm>
          <a:prstGeom prst="rect">
            <a:avLst/>
          </a:prstGeom>
          <a:solidFill>
            <a:srgbClr val="BFA7FF"/>
          </a:solidFill>
          <a:ln w="12700">
            <a:solidFill>
              <a:srgbClr val="BFA7FF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347472"/>
            <a:ext cx="9601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FA7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ELEMENTI UGOVORA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58368" y="676656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Premija kao cijena rizika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896112" y="1645920"/>
            <a:ext cx="10652760" cy="4370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Premija je protivvrijednost za preuzeti rizik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Visina zavisi od vrste i trajanja osiguranja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Ako se plaća odmah, pokriće kreće narednog dana od uplate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Ako se plaća kasnije, pokriće kreće od ugovorenog dana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Neplaćanje premije uređuje član 913 ZOO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658368" y="6492240"/>
            <a:ext cx="3840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BBB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UGOVOR O OSIGURANJU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1228832" y="6473952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CBBB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08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2114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1143A"/>
          </a:solidFill>
          <a:ln w="12700">
            <a:solidFill>
              <a:srgbClr val="21143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382512"/>
            <a:ext cx="12191695" cy="475488"/>
          </a:xfrm>
          <a:prstGeom prst="rect">
            <a:avLst/>
          </a:prstGeom>
          <a:solidFill>
            <a:srgbClr val="2C1850"/>
          </a:solidFill>
          <a:ln w="12700">
            <a:solidFill>
              <a:srgbClr val="2C1850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11480" y="6382512"/>
            <a:ext cx="2148840" cy="54864"/>
          </a:xfrm>
          <a:prstGeom prst="rect">
            <a:avLst/>
          </a:prstGeom>
          <a:solidFill>
            <a:srgbClr val="BFA7FF"/>
          </a:solidFill>
          <a:ln w="12700">
            <a:solidFill>
              <a:srgbClr val="BFA7FF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347472"/>
            <a:ext cx="9601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FA7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ELEMENTI UGOVORA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58368" y="676656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Neplaćanje premije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896112" y="1645920"/>
            <a:ext cx="10652760" cy="4370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Ugovor ne prestaje prostim protekom roka dospjelosti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Potreban je režim iz člana 913 ZOO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Prestanak poslije 30 dana od preporučenog obavještenja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Rok ne može isteći prije 30 dana od dospjelosti</a:t>
            </a:r>
            <a:endParaRPr lang="en-US" sz="2400" dirty="0"/>
          </a:p>
          <a:p>
            <a:r>
              <a:rPr lang="en-US" sz="2400" dirty="0">
                <a:solidFill>
                  <a:srgbClr val="EDE7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 svakom slučaju prestanak nastupa poslije jedne godine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658368" y="6492240"/>
            <a:ext cx="3840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BBB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UGOVOR O OSIGURANJU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1228832" y="6473952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CBBB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09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Georgia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Advokatska kancelarija Dragana Stanišića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Ugovor o osiguranju</dc:title>
  <dc:subject>Ugovor o osiguranju</dc:subject>
  <dc:creator>OpenAI</dc:creator>
  <cp:lastModifiedBy>OpenAI</cp:lastModifiedBy>
  <cp:revision>1</cp:revision>
  <dcterms:created xsi:type="dcterms:W3CDTF">2026-05-11T11:57:48Z</dcterms:created>
  <dcterms:modified xsi:type="dcterms:W3CDTF">2026-05-11T11:57:48Z</dcterms:modified>
</cp:coreProperties>
</file>